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58" r:id="rId3"/>
    <p:sldId id="260" r:id="rId4"/>
    <p:sldId id="327" r:id="rId5"/>
    <p:sldId id="332" r:id="rId6"/>
    <p:sldId id="328" r:id="rId7"/>
    <p:sldId id="329" r:id="rId8"/>
    <p:sldId id="330" r:id="rId9"/>
    <p:sldId id="310" r:id="rId10"/>
    <p:sldId id="325" r:id="rId11"/>
    <p:sldId id="326" r:id="rId12"/>
    <p:sldId id="333" r:id="rId13"/>
    <p:sldId id="314" r:id="rId14"/>
    <p:sldId id="315" r:id="rId15"/>
    <p:sldId id="316" r:id="rId16"/>
    <p:sldId id="323" r:id="rId17"/>
    <p:sldId id="312" r:id="rId18"/>
    <p:sldId id="318" r:id="rId19"/>
    <p:sldId id="317" r:id="rId20"/>
    <p:sldId id="319" r:id="rId21"/>
    <p:sldId id="324" r:id="rId22"/>
    <p:sldId id="320" r:id="rId23"/>
    <p:sldId id="334" r:id="rId24"/>
    <p:sldId id="331" r:id="rId25"/>
    <p:sldId id="288" r:id="rId26"/>
  </p:sldIdLst>
  <p:sldSz cx="9144000" cy="5143500" type="screen16x9"/>
  <p:notesSz cx="6858000" cy="9144000"/>
  <p:embeddedFontLst>
    <p:embeddedFont>
      <p:font typeface="Fira Sans Extra Condensed Medium" panose="02020500000000000000"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微軟正黑體" panose="020B0604030504040204" pitchFamily="34" charset="-120"/>
      <p:regular r:id="rId36"/>
      <p:bold r:id="rId37"/>
    </p:embeddedFont>
    <p:embeddedFont>
      <p:font typeface="標楷體" panose="03000509000000000000" pitchFamily="65" charset="-12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047622-9E11-469F-98DF-3E787D387BD6}">
  <a:tblStyle styleId="{CF047622-9E11-469F-98DF-3E787D387B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76" autoAdjust="0"/>
  </p:normalViewPr>
  <p:slideViewPr>
    <p:cSldViewPr snapToGrid="0">
      <p:cViewPr varScale="1">
        <p:scale>
          <a:sx n="73" d="100"/>
          <a:sy n="73" d="100"/>
        </p:scale>
        <p:origin x="108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首先圖片匯入後會先經過卷積神經網路，進行特徵提取，以得到</a:t>
            </a:r>
            <a:r>
              <a:rPr lang="en-US" altLang="zh-TW" dirty="0"/>
              <a:t>feature map</a:t>
            </a:r>
            <a:r>
              <a:rPr lang="zh-TW" altLang="en-US" dirty="0"/>
              <a:t>，藉此來協助之後的物件偵測。</a:t>
            </a:r>
            <a:endParaRPr lang="en-US" altLang="zh-TW" dirty="0"/>
          </a:p>
          <a:p>
            <a:pPr marL="158750" indent="0">
              <a:buNone/>
            </a:pPr>
            <a:r>
              <a:rPr lang="zh-TW" altLang="en-US" dirty="0"/>
              <a:t>接著</a:t>
            </a:r>
            <a:r>
              <a:rPr lang="en-US" altLang="zh-TW" dirty="0"/>
              <a:t>FEATUREN MAP</a:t>
            </a:r>
            <a:r>
              <a:rPr lang="zh-TW" altLang="en-US" dirty="0"/>
              <a:t>就會到剛剛提到的</a:t>
            </a:r>
            <a:r>
              <a:rPr lang="en-US" altLang="zh-TW" dirty="0"/>
              <a:t>RPN</a:t>
            </a:r>
            <a:r>
              <a:rPr lang="zh-TW" altLang="en-US" dirty="0"/>
              <a:t>模型來，看到右圖我們可以得知它分成兩條路，上路是透過比對</a:t>
            </a:r>
            <a:r>
              <a:rPr lang="en-US" altLang="zh-TW" dirty="0"/>
              <a:t>anchor</a:t>
            </a:r>
            <a:r>
              <a:rPr lang="zh-TW" altLang="en-US" dirty="0"/>
              <a:t>來判定是否有包含物體，而</a:t>
            </a:r>
            <a:r>
              <a:rPr lang="zh-TW" altLang="en-US" b="0" i="0" dirty="0">
                <a:solidFill>
                  <a:srgbClr val="242424"/>
                </a:solidFill>
                <a:effectLst/>
                <a:latin typeface="source-serif-pro"/>
              </a:rPr>
              <a:t>下路則是負責判斷</a:t>
            </a:r>
            <a:r>
              <a:rPr lang="en-US" altLang="zh-TW" b="0" i="0" dirty="0">
                <a:solidFill>
                  <a:srgbClr val="242424"/>
                </a:solidFill>
                <a:effectLst/>
                <a:latin typeface="source-serif-pro"/>
              </a:rPr>
              <a:t>anchor</a:t>
            </a:r>
            <a:r>
              <a:rPr lang="zh-TW" altLang="en-US" b="0" i="0" dirty="0">
                <a:solidFill>
                  <a:srgbClr val="242424"/>
                </a:solidFill>
                <a:effectLst/>
                <a:latin typeface="source-serif-pro"/>
              </a:rPr>
              <a:t>的</a:t>
            </a:r>
            <a:r>
              <a:rPr lang="en-US" altLang="zh-TW" b="0" i="0" dirty="0">
                <a:solidFill>
                  <a:srgbClr val="242424"/>
                </a:solidFill>
                <a:effectLst/>
                <a:latin typeface="source-serif-pro"/>
              </a:rPr>
              <a:t>x, y, w, h</a:t>
            </a:r>
            <a:r>
              <a:rPr lang="zh-TW" altLang="en-US" b="0" i="0" dirty="0">
                <a:solidFill>
                  <a:srgbClr val="242424"/>
                </a:solidFill>
                <a:effectLst/>
                <a:latin typeface="source-serif-pro"/>
              </a:rPr>
              <a:t>與實際物體位置的偏差量</a:t>
            </a:r>
            <a:r>
              <a:rPr lang="en-US" altLang="zh-TW" b="0" i="0" dirty="0">
                <a:solidFill>
                  <a:srgbClr val="242424"/>
                </a:solidFill>
                <a:effectLst/>
                <a:latin typeface="source-serif-pro"/>
              </a:rPr>
              <a:t>(offsets)</a:t>
            </a:r>
            <a:r>
              <a:rPr lang="zh-TW" altLang="en-US" b="0" i="0" dirty="0">
                <a:solidFill>
                  <a:srgbClr val="242424"/>
                </a:solidFill>
                <a:effectLst/>
                <a:latin typeface="source-serif-pro"/>
              </a:rPr>
              <a:t>，最後就會講機率最高的</a:t>
            </a:r>
            <a:r>
              <a:rPr lang="en-US" altLang="zh-TW" b="0" i="0" dirty="0">
                <a:solidFill>
                  <a:srgbClr val="242424"/>
                </a:solidFill>
                <a:effectLst/>
                <a:latin typeface="source-serif-pro"/>
              </a:rPr>
              <a:t>300</a:t>
            </a:r>
            <a:r>
              <a:rPr lang="zh-TW" altLang="en-US" b="0" i="0" dirty="0">
                <a:solidFill>
                  <a:srgbClr val="242424"/>
                </a:solidFill>
                <a:effectLst/>
                <a:latin typeface="source-serif-pro"/>
              </a:rPr>
              <a:t>個</a:t>
            </a:r>
            <a:r>
              <a:rPr lang="zh-TW" altLang="zh-TW" dirty="0">
                <a:solidFill>
                  <a:srgbClr val="242424"/>
                </a:solidFill>
                <a:effectLst/>
                <a:ea typeface="標楷體" panose="03000509000000000000" pitchFamily="65" charset="-120"/>
                <a:cs typeface="Arial Unicode MS"/>
              </a:rPr>
              <a:t>區域建議</a:t>
            </a:r>
            <a:r>
              <a:rPr lang="zh-TW" altLang="en-US" dirty="0">
                <a:solidFill>
                  <a:srgbClr val="242424"/>
                </a:solidFill>
                <a:effectLst/>
                <a:ea typeface="標楷體" panose="03000509000000000000" pitchFamily="65" charset="-120"/>
                <a:cs typeface="Arial Unicode MS"/>
              </a:rPr>
              <a:t>生成出來</a:t>
            </a:r>
            <a:endParaRPr lang="zh-TW" altLang="en-US" dirty="0"/>
          </a:p>
          <a:p>
            <a:endParaRPr lang="zh-TW" altLang="en-US" dirty="0"/>
          </a:p>
        </p:txBody>
      </p:sp>
    </p:spTree>
    <p:extLst>
      <p:ext uri="{BB962C8B-B14F-4D97-AF65-F5344CB8AC3E}">
        <p14:creationId xmlns:p14="http://schemas.microsoft.com/office/powerpoint/2010/main" val="264502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上個步驟所生成的候選區域會因</a:t>
            </a:r>
            <a:r>
              <a:rPr lang="en-US" altLang="zh-TW" dirty="0"/>
              <a:t>anchor</a:t>
            </a:r>
            <a:r>
              <a:rPr lang="zh-TW" altLang="en-US" dirty="0"/>
              <a:t>有不同的大小尺寸，為了以利後續的物體檢測任務，將</a:t>
            </a:r>
            <a:r>
              <a:rPr lang="en-US" altLang="zh-TW" dirty="0"/>
              <a:t>feature map </a:t>
            </a:r>
            <a:r>
              <a:rPr lang="zh-TW" altLang="en-US" dirty="0"/>
              <a:t>上</a:t>
            </a:r>
            <a:r>
              <a:rPr lang="zh-TW" altLang="en-US" b="0" i="0" dirty="0">
                <a:solidFill>
                  <a:srgbClr val="242424"/>
                </a:solidFill>
                <a:effectLst/>
                <a:latin typeface="source-serif-pro"/>
              </a:rPr>
              <a:t>切出</a:t>
            </a:r>
            <a:r>
              <a:rPr lang="en-US" altLang="zh-TW" b="0" i="0" dirty="0">
                <a:solidFill>
                  <a:srgbClr val="242424"/>
                </a:solidFill>
                <a:effectLst/>
                <a:latin typeface="source-serif-pro"/>
              </a:rPr>
              <a:t>ROI</a:t>
            </a:r>
            <a:r>
              <a:rPr lang="zh-TW" altLang="en-US" b="0" i="0" dirty="0">
                <a:solidFill>
                  <a:srgbClr val="242424"/>
                </a:solidFill>
                <a:effectLst/>
                <a:latin typeface="source-serif-pro"/>
              </a:rPr>
              <a:t>後，</a:t>
            </a:r>
            <a:r>
              <a:rPr lang="zh-TW" altLang="en-US" b="0" i="0" dirty="0">
                <a:solidFill>
                  <a:srgbClr val="D1D5DB"/>
                </a:solidFill>
                <a:effectLst/>
                <a:latin typeface="Söhne"/>
              </a:rPr>
              <a:t>每個格子，計算相對於</a:t>
            </a:r>
            <a:r>
              <a:rPr lang="en-US" altLang="zh-TW" b="0" i="0" dirty="0">
                <a:solidFill>
                  <a:srgbClr val="D1D5DB"/>
                </a:solidFill>
                <a:effectLst/>
                <a:latin typeface="Söhne"/>
              </a:rPr>
              <a:t>ROI</a:t>
            </a:r>
            <a:r>
              <a:rPr lang="zh-TW" altLang="en-US" b="0" i="0" dirty="0">
                <a:solidFill>
                  <a:srgbClr val="D1D5DB"/>
                </a:solidFill>
                <a:effectLst/>
                <a:latin typeface="Söhne"/>
              </a:rPr>
              <a:t>的原始大小的比例，</a:t>
            </a:r>
            <a:r>
              <a:rPr lang="zh-TW" altLang="en-US" b="0" i="0" dirty="0">
                <a:solidFill>
                  <a:srgbClr val="242424"/>
                </a:solidFill>
                <a:effectLst/>
                <a:latin typeface="source-serif-pro"/>
              </a:rPr>
              <a:t>以</a:t>
            </a:r>
            <a:r>
              <a:rPr lang="en-US" altLang="zh-TW" b="0" i="0" dirty="0">
                <a:solidFill>
                  <a:srgbClr val="242424"/>
                </a:solidFill>
                <a:effectLst/>
                <a:latin typeface="source-serif-pro"/>
              </a:rPr>
              <a:t>pooling</a:t>
            </a:r>
            <a:r>
              <a:rPr lang="zh-TW" altLang="en-US" b="0" i="0" dirty="0">
                <a:solidFill>
                  <a:srgbClr val="242424"/>
                </a:solidFill>
                <a:effectLst/>
                <a:latin typeface="source-serif-pro"/>
              </a:rPr>
              <a:t>手法將</a:t>
            </a:r>
            <a:r>
              <a:rPr lang="en-US" altLang="zh-TW" b="0" i="0" dirty="0">
                <a:solidFill>
                  <a:srgbClr val="242424"/>
                </a:solidFill>
                <a:effectLst/>
                <a:latin typeface="source-serif-pro"/>
              </a:rPr>
              <a:t>ROI</a:t>
            </a:r>
            <a:r>
              <a:rPr lang="zh-TW" altLang="en-US" b="0" i="0" dirty="0">
                <a:solidFill>
                  <a:srgbClr val="242424"/>
                </a:solidFill>
                <a:effectLst/>
                <a:latin typeface="source-serif-pro"/>
              </a:rPr>
              <a:t>輸出並</a:t>
            </a:r>
            <a:r>
              <a:rPr lang="zh-TW" altLang="en-US" dirty="0"/>
              <a:t>映射到相同大小的特徵，以右圖舉例我們可以看到此後選框為</a:t>
            </a:r>
            <a:r>
              <a:rPr lang="en-US" altLang="zh-TW" dirty="0"/>
              <a:t>7*5</a:t>
            </a:r>
            <a:r>
              <a:rPr lang="zh-TW" altLang="en-US" dirty="0"/>
              <a:t>的眶，為了讓其都變成</a:t>
            </a:r>
            <a:r>
              <a:rPr lang="en-US" altLang="zh-TW" dirty="0"/>
              <a:t>2*2</a:t>
            </a:r>
            <a:r>
              <a:rPr lang="zh-TW" altLang="en-US" dirty="0"/>
              <a:t>把分成四個區域的範圍內取最大值</a:t>
            </a:r>
            <a:endParaRPr lang="en-US" altLang="zh-TW" dirty="0"/>
          </a:p>
          <a:p>
            <a:r>
              <a:rPr lang="en-US" altLang="zh-TW" dirty="0"/>
              <a:t>DETECTOR</a:t>
            </a:r>
            <a:r>
              <a:rPr lang="zh-TW" altLang="en-US" dirty="0"/>
              <a:t>進行物件分類和定位，確認圖像中的物件和位置</a:t>
            </a:r>
            <a:endParaRPr lang="en-US" altLang="zh-TW" dirty="0"/>
          </a:p>
          <a:p>
            <a:r>
              <a:rPr lang="zh-TW" altLang="en-US" dirty="0"/>
              <a:t>接下來是</a:t>
            </a:r>
            <a:r>
              <a:rPr lang="en-US" altLang="zh-TW" dirty="0" err="1"/>
              <a:t>nms</a:t>
            </a:r>
            <a:r>
              <a:rPr lang="zh-TW" altLang="en-US" dirty="0"/>
              <a:t>，因生成了多個區域提議時，可能會存在重多個相近的</a:t>
            </a:r>
            <a:r>
              <a:rPr lang="en-US" altLang="zh-TW" dirty="0"/>
              <a:t>bounding box</a:t>
            </a:r>
            <a:r>
              <a:rPr lang="zh-TW" altLang="en-US" dirty="0"/>
              <a:t>覆蓋同一個物件，</a:t>
            </a:r>
            <a:r>
              <a:rPr lang="en-US" altLang="zh-TW" dirty="0"/>
              <a:t>NMS</a:t>
            </a:r>
            <a:r>
              <a:rPr lang="zh-TW" altLang="en-US" dirty="0"/>
              <a:t>的作用是選擇最具信心的</a:t>
            </a:r>
            <a:r>
              <a:rPr lang="en-US" altLang="zh-TW" dirty="0"/>
              <a:t>bounding box</a:t>
            </a:r>
            <a:r>
              <a:rPr lang="zh-TW" altLang="en-US" dirty="0"/>
              <a:t>並刪除高度重疊的</a:t>
            </a:r>
            <a:r>
              <a:rPr lang="en-US" altLang="zh-TW" dirty="0"/>
              <a:t>bounding box</a:t>
            </a:r>
            <a:endParaRPr lang="zh-TW" altLang="en-US" dirty="0"/>
          </a:p>
          <a:p>
            <a:endParaRPr lang="zh-TW" altLang="en-US" dirty="0"/>
          </a:p>
        </p:txBody>
      </p:sp>
    </p:spTree>
    <p:extLst>
      <p:ext uri="{BB962C8B-B14F-4D97-AF65-F5344CB8AC3E}">
        <p14:creationId xmlns:p14="http://schemas.microsoft.com/office/powerpoint/2010/main" val="156359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05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945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首先我們透過非</a:t>
            </a:r>
            <a:r>
              <a:rPr lang="en-US" altLang="zh-TW" dirty="0" err="1"/>
              <a:t>kaggle</a:t>
            </a:r>
            <a:r>
              <a:rPr lang="zh-TW" altLang="en-US" dirty="0"/>
              <a:t>資料集照片來進行預測，實驗模型的泛化能力，可以看到在一般狀況下且光線充足時，模型能有效的預測出坑洞位置，而在光線較不足時，如圖片中右下角的部分，可以發現模型仍無法準確識別。</a:t>
            </a:r>
          </a:p>
        </p:txBody>
      </p:sp>
    </p:spTree>
    <p:extLst>
      <p:ext uri="{BB962C8B-B14F-4D97-AF65-F5344CB8AC3E}">
        <p14:creationId xmlns:p14="http://schemas.microsoft.com/office/powerpoint/2010/main" val="43886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再來是較極端的例子，這裡的坑洞數較多且密集，此時</a:t>
            </a:r>
            <a:r>
              <a:rPr lang="en-US" altLang="zh-TW" dirty="0"/>
              <a:t>two-stage</a:t>
            </a:r>
            <a:r>
              <a:rPr lang="zh-TW" altLang="en-US" dirty="0"/>
              <a:t>的</a:t>
            </a:r>
            <a:r>
              <a:rPr lang="en-US" altLang="zh-TW" dirty="0"/>
              <a:t>Faster-RCNN</a:t>
            </a:r>
            <a:r>
              <a:rPr lang="zh-TW" altLang="en-US" dirty="0"/>
              <a:t>發揮其優勢，可以呈現更精確的結果。</a:t>
            </a:r>
          </a:p>
        </p:txBody>
      </p:sp>
    </p:spTree>
    <p:extLst>
      <p:ext uri="{BB962C8B-B14F-4D97-AF65-F5344CB8AC3E}">
        <p14:creationId xmlns:p14="http://schemas.microsoft.com/office/powerpoint/2010/main" val="45023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由實驗結果可知</a:t>
            </a:r>
            <a:r>
              <a:rPr lang="en-US" altLang="zh-TW" dirty="0" err="1"/>
              <a:t>RetinaNET</a:t>
            </a:r>
            <a:r>
              <a:rPr lang="zh-TW" altLang="en-US" dirty="0"/>
              <a:t>之</a:t>
            </a:r>
            <a:r>
              <a:rPr lang="en-US" altLang="zh-TW" dirty="0" err="1"/>
              <a:t>mAP</a:t>
            </a:r>
            <a:r>
              <a:rPr lang="zh-TW" altLang="en-US" dirty="0"/>
              <a:t>值較高，代表較低的誤報率，而在相對簡單的圖片時，</a:t>
            </a:r>
            <a:r>
              <a:rPr lang="en-US" altLang="zh-TW" dirty="0"/>
              <a:t>one-stage</a:t>
            </a:r>
            <a:r>
              <a:rPr lang="zh-TW" altLang="en-US" dirty="0"/>
              <a:t>的</a:t>
            </a:r>
            <a:r>
              <a:rPr lang="en-US" altLang="zh-TW" dirty="0" err="1"/>
              <a:t>retinaNET</a:t>
            </a:r>
            <a:r>
              <a:rPr lang="zh-TW" altLang="en-US" dirty="0"/>
              <a:t>呈現出了較低的誤報率，可以從中看出</a:t>
            </a:r>
            <a:r>
              <a:rPr lang="en-US" altLang="zh-TW" dirty="0"/>
              <a:t>Faster-RCNN</a:t>
            </a:r>
            <a:r>
              <a:rPr lang="zh-TW" altLang="en-US" dirty="0"/>
              <a:t>將樹葉誤判成坑洞。</a:t>
            </a:r>
          </a:p>
        </p:txBody>
      </p:sp>
    </p:spTree>
    <p:extLst>
      <p:ext uri="{BB962C8B-B14F-4D97-AF65-F5344CB8AC3E}">
        <p14:creationId xmlns:p14="http://schemas.microsoft.com/office/powerpoint/2010/main" val="3176422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從右圖或是我們上述以</a:t>
            </a:r>
            <a:r>
              <a:rPr lang="en-US" altLang="zh-TW" dirty="0"/>
              <a:t>5 50 100epoch</a:t>
            </a:r>
            <a:r>
              <a:rPr lang="zh-TW" altLang="en-US" dirty="0"/>
              <a:t>作為表格的圖我們都可以發現，</a:t>
            </a:r>
            <a:r>
              <a:rPr lang="zh-TW" altLang="zh-TW" b="1" dirty="0">
                <a:effectLst/>
                <a:latin typeface="Arial" panose="020B0604020202020204" pitchFamily="34" charset="0"/>
                <a:ea typeface="Times New Roman" panose="02020603050405020304" pitchFamily="18" charset="0"/>
              </a:rPr>
              <a:t>RetinaNet</a:t>
            </a:r>
            <a:r>
              <a:rPr lang="zh-TW" altLang="zh-TW" b="1" dirty="0">
                <a:effectLst/>
                <a:latin typeface="Arial" panose="020B0604020202020204" pitchFamily="34" charset="0"/>
                <a:ea typeface="標楷體" panose="03000509000000000000" pitchFamily="65" charset="-120"/>
                <a:cs typeface="Arial Unicode MS"/>
              </a:rPr>
              <a:t>在訓練速度和最終的</a:t>
            </a:r>
            <a:r>
              <a:rPr lang="zh-TW" altLang="zh-TW" b="1" dirty="0">
                <a:effectLst/>
                <a:latin typeface="Arial" panose="020B0604020202020204" pitchFamily="34" charset="0"/>
                <a:ea typeface="Times New Roman" panose="02020603050405020304" pitchFamily="18" charset="0"/>
              </a:rPr>
              <a:t>mAP</a:t>
            </a:r>
            <a:r>
              <a:rPr lang="zh-TW" altLang="zh-TW" b="1" dirty="0">
                <a:effectLst/>
                <a:latin typeface="Arial" panose="020B0604020202020204" pitchFamily="34" charset="0"/>
                <a:ea typeface="標楷體" panose="03000509000000000000" pitchFamily="65" charset="-120"/>
                <a:cs typeface="Arial Unicode MS"/>
              </a:rPr>
              <a:t>值方面表現出更出色的成績</a:t>
            </a:r>
            <a:endParaRPr lang="en-US" altLang="zh-TW" b="1" dirty="0">
              <a:effectLst/>
              <a:latin typeface="Arial" panose="020B0604020202020204" pitchFamily="34" charset="0"/>
              <a:ea typeface="標楷體" panose="03000509000000000000" pitchFamily="65" charset="-120"/>
              <a:cs typeface="Arial Unicode MS"/>
            </a:endParaRPr>
          </a:p>
          <a:p>
            <a:r>
              <a:rPr lang="zh-TW" altLang="en-US" b="1" dirty="0">
                <a:effectLst/>
                <a:latin typeface="Arial" panose="020B0604020202020204" pitchFamily="34" charset="0"/>
                <a:ea typeface="標楷體" panose="03000509000000000000" pitchFamily="65" charset="-120"/>
              </a:rPr>
              <a:t>但根據論文，</a:t>
            </a:r>
            <a:r>
              <a:rPr lang="en-US" altLang="zh-TW" b="1" dirty="0" err="1">
                <a:effectLst/>
                <a:latin typeface="Arial" panose="020B0604020202020204" pitchFamily="34" charset="0"/>
                <a:ea typeface="標楷體" panose="03000509000000000000" pitchFamily="65" charset="-120"/>
              </a:rPr>
              <a:t>retinanet</a:t>
            </a:r>
            <a:r>
              <a:rPr lang="zh-TW" altLang="en-US" b="1" dirty="0">
                <a:effectLst/>
                <a:latin typeface="Arial" panose="020B0604020202020204" pitchFamily="34" charset="0"/>
                <a:ea typeface="標楷體" panose="03000509000000000000" pitchFamily="65" charset="-120"/>
              </a:rPr>
              <a:t>通常傭有更快的訓練速度但在精確性方面通常還是以</a:t>
            </a:r>
            <a:r>
              <a:rPr lang="en-US" altLang="zh-TW" b="1" dirty="0">
                <a:effectLst/>
                <a:latin typeface="Arial" panose="020B0604020202020204" pitchFamily="34" charset="0"/>
                <a:ea typeface="標楷體" panose="03000509000000000000" pitchFamily="65" charset="-120"/>
              </a:rPr>
              <a:t>two stage </a:t>
            </a:r>
            <a:r>
              <a:rPr lang="zh-TW" altLang="en-US" b="1" dirty="0">
                <a:effectLst/>
                <a:latin typeface="Arial" panose="020B0604020202020204" pitchFamily="34" charset="0"/>
                <a:ea typeface="標楷體" panose="03000509000000000000" pitchFamily="65" charset="-120"/>
              </a:rPr>
              <a:t>的</a:t>
            </a:r>
            <a:r>
              <a:rPr lang="en-US" altLang="zh-TW" b="1" dirty="0">
                <a:effectLst/>
                <a:latin typeface="Arial" panose="020B0604020202020204" pitchFamily="34" charset="0"/>
                <a:ea typeface="標楷體" panose="03000509000000000000" pitchFamily="65" charset="-120"/>
              </a:rPr>
              <a:t>faster </a:t>
            </a:r>
            <a:r>
              <a:rPr lang="en-US" altLang="zh-TW" b="1" dirty="0" err="1">
                <a:effectLst/>
                <a:latin typeface="Arial" panose="020B0604020202020204" pitchFamily="34" charset="0"/>
                <a:ea typeface="標楷體" panose="03000509000000000000" pitchFamily="65" charset="-120"/>
              </a:rPr>
              <a:t>rcnn</a:t>
            </a:r>
            <a:r>
              <a:rPr lang="zh-TW" altLang="en-US" b="1" dirty="0">
                <a:effectLst/>
                <a:latin typeface="Arial" panose="020B0604020202020204" pitchFamily="34" charset="0"/>
                <a:ea typeface="標楷體" panose="03000509000000000000" pitchFamily="65" charset="-120"/>
              </a:rPr>
              <a:t>為優，猜測此次研究造成此狀況的原因是，</a:t>
            </a:r>
            <a:endParaRPr lang="en-US" altLang="zh-TW" b="1" dirty="0">
              <a:effectLst/>
              <a:latin typeface="Arial" panose="020B0604020202020204" pitchFamily="34" charset="0"/>
              <a:ea typeface="標楷體" panose="03000509000000000000" pitchFamily="65" charset="-120"/>
            </a:endParaRPr>
          </a:p>
          <a:p>
            <a:r>
              <a:rPr lang="en-US" altLang="zh-TW" dirty="0" err="1"/>
              <a:t>retinanet</a:t>
            </a:r>
            <a:r>
              <a:rPr lang="zh-TW" altLang="en-US" dirty="0"/>
              <a:t>有透過</a:t>
            </a:r>
            <a:r>
              <a:rPr lang="en-US" altLang="zh-TW" dirty="0"/>
              <a:t>focal loss</a:t>
            </a:r>
            <a:r>
              <a:rPr lang="zh-TW" altLang="en-US" dirty="0"/>
              <a:t>進行修正的關係，</a:t>
            </a:r>
            <a:r>
              <a:rPr lang="zh-TW" altLang="zh-TW" dirty="0">
                <a:effectLst/>
                <a:ea typeface="標楷體" panose="03000509000000000000" pitchFamily="65" charset="-120"/>
                <a:cs typeface="Arial Unicode MS"/>
              </a:rPr>
              <a:t>這使得其在一階段物件檢測模型中的表現不像以往一樣遠遜於二階段模型</a:t>
            </a:r>
            <a:endParaRPr lang="en-US" altLang="zh-TW" dirty="0">
              <a:effectLst/>
              <a:ea typeface="標楷體" panose="03000509000000000000" pitchFamily="65" charset="-120"/>
              <a:cs typeface="Arial Unicode MS"/>
            </a:endParaRPr>
          </a:p>
          <a:p>
            <a:endParaRPr lang="zh-TW" altLang="en-US"/>
          </a:p>
          <a:p>
            <a:endParaRPr lang="zh-TW" altLang="en-US"/>
          </a:p>
        </p:txBody>
      </p:sp>
    </p:spTree>
    <p:extLst>
      <p:ext uri="{BB962C8B-B14F-4D97-AF65-F5344CB8AC3E}">
        <p14:creationId xmlns:p14="http://schemas.microsoft.com/office/powerpoint/2010/main" val="87651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645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endParaRPr lang="en-US" altLang="zh-TW" dirty="0"/>
          </a:p>
          <a:p>
            <a:pPr marL="158750" indent="0">
              <a:buNone/>
            </a:pPr>
            <a:endParaRPr lang="en-US" altLang="zh-TW" dirty="0"/>
          </a:p>
          <a:p>
            <a:pPr marL="158750" indent="0">
              <a:buNone/>
            </a:pPr>
            <a:r>
              <a:rPr lang="zh-TW" altLang="en-US" dirty="0"/>
              <a:t>         可以透過先前的例子看出，本專題之研究成果普遍為佳；同時也透過非原資料集的圖片預測驗證了模型的泛化能力。</a:t>
            </a:r>
            <a:endParaRPr lang="en-US" altLang="zh-TW" dirty="0"/>
          </a:p>
          <a:p>
            <a:r>
              <a:rPr lang="zh-TW" altLang="en-US" dirty="0"/>
              <a:t>透過文獻及經由訓練時的紀錄與上述的觀察，可以發現當圖像簡單且需要快速獲得結果時，可以選擇</a:t>
            </a:r>
            <a:r>
              <a:rPr lang="en-US" altLang="zh-TW" dirty="0"/>
              <a:t>one-stage</a:t>
            </a:r>
            <a:r>
              <a:rPr lang="zh-TW" altLang="en-US" dirty="0"/>
              <a:t>，由於其不需先透過</a:t>
            </a:r>
            <a:r>
              <a:rPr lang="en-US" altLang="zh-TW" dirty="0"/>
              <a:t>RPN</a:t>
            </a:r>
            <a:r>
              <a:rPr lang="zh-TW" altLang="en-US" dirty="0"/>
              <a:t>過濾掉很大部分的負樣本。</a:t>
            </a:r>
            <a:endParaRPr lang="en-US" altLang="zh-TW" dirty="0"/>
          </a:p>
          <a:p>
            <a:r>
              <a:rPr lang="zh-TW" altLang="en-US" dirty="0"/>
              <a:t>而當圖像複雜且需要精確判別目標物件時，可以選擇</a:t>
            </a:r>
            <a:r>
              <a:rPr lang="en-US" altLang="zh-TW" dirty="0"/>
              <a:t>Two-stage</a:t>
            </a:r>
            <a:r>
              <a:rPr lang="zh-TW" altLang="en-US" dirty="0"/>
              <a:t>，由於其先透過</a:t>
            </a:r>
            <a:r>
              <a:rPr lang="en-US" altLang="zh-TW" dirty="0"/>
              <a:t>RPN</a:t>
            </a:r>
            <a:r>
              <a:rPr lang="zh-TW" altLang="en-US" dirty="0"/>
              <a:t>過濾掉大部分的負樣本，使精確度更高但須耗費較多時間</a:t>
            </a:r>
            <a:endParaRPr lang="en-US" altLang="zh-TW" dirty="0"/>
          </a:p>
          <a:p>
            <a:pPr marL="158750" indent="0">
              <a:buNone/>
            </a:pPr>
            <a:endParaRPr lang="zh-TW" altLang="en-US" dirty="0"/>
          </a:p>
        </p:txBody>
      </p:sp>
    </p:spTree>
    <p:extLst>
      <p:ext uri="{BB962C8B-B14F-4D97-AF65-F5344CB8AC3E}">
        <p14:creationId xmlns:p14="http://schemas.microsoft.com/office/powerpoint/2010/main" val="390915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fa94098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fa94098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身為大學生，機車為主要的交通工具，有鑑於台灣的路面品質稍差，導致駕駛體驗欠佳，因此決定透過</a:t>
            </a:r>
            <a:r>
              <a:rPr lang="en-US" altLang="zh-TW" dirty="0"/>
              <a:t>AI</a:t>
            </a:r>
            <a:r>
              <a:rPr lang="zh-TW" altLang="en-US" dirty="0"/>
              <a:t>模型辨別路面坑洞，以提高駕駛的舒適度並同時降低汽機車的零件消耗率</a:t>
            </a:r>
            <a:endParaRPr lang="en-US" altLang="zh-TW" dirty="0"/>
          </a:p>
          <a:p>
            <a:pPr marL="158750" indent="0">
              <a:buNone/>
            </a:pPr>
            <a:endParaRPr lang="en-US" altLang="zh-TW" dirty="0"/>
          </a:p>
          <a:p>
            <a:pPr marL="158750" indent="0">
              <a:buNone/>
            </a:pPr>
            <a:r>
              <a:rPr lang="zh-TW" altLang="en-US" dirty="0"/>
              <a:t>由於夜間光線不足，駕駛人容易沒注意到路面的坑洞導致劇烈的彈跳，因此我們的研究目的首要為訓練出能夠判斷夜間路面坑洞的學行，再利用訓練好的模型，辨認非資料集中的路面情況。同時根據我們的實驗結果，進一步的探討</a:t>
            </a:r>
            <a:r>
              <a:rPr lang="en-US" altLang="zh-TW" dirty="0"/>
              <a:t>one-stage</a:t>
            </a:r>
            <a:r>
              <a:rPr lang="zh-TW" altLang="en-US" dirty="0"/>
              <a:t>模型與</a:t>
            </a:r>
            <a:r>
              <a:rPr lang="en-US" altLang="zh-TW" dirty="0"/>
              <a:t>two-stage</a:t>
            </a:r>
            <a:r>
              <a:rPr lang="zh-TW" altLang="en-US" dirty="0"/>
              <a:t>模型的使用情境</a:t>
            </a:r>
            <a:endParaRPr lang="en-US" altLang="zh-TW" dirty="0"/>
          </a:p>
        </p:txBody>
      </p:sp>
    </p:spTree>
    <p:extLst>
      <p:ext uri="{BB962C8B-B14F-4D97-AF65-F5344CB8AC3E}">
        <p14:creationId xmlns:p14="http://schemas.microsoft.com/office/powerpoint/2010/main" val="64549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53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Pt</a:t>
            </a:r>
            <a:r>
              <a:rPr lang="zh-TW" altLang="en-US" dirty="0"/>
              <a:t>為模型預測某個物件是正類別的機率，所以</a:t>
            </a:r>
            <a:r>
              <a:rPr lang="en-US" altLang="zh-TW" dirty="0"/>
              <a:t>(1-Pt)</a:t>
            </a:r>
            <a:r>
              <a:rPr lang="zh-TW" altLang="en-US" dirty="0"/>
              <a:t>就是模型預測某個物件為負類別的機率</a:t>
            </a:r>
            <a:endParaRPr lang="en-US" altLang="zh-TW" dirty="0"/>
          </a:p>
          <a:p>
            <a:r>
              <a:rPr lang="en-US" altLang="zh-TW" dirty="0"/>
              <a:t>Log(Pt)</a:t>
            </a:r>
            <a:r>
              <a:rPr lang="zh-TW" altLang="en-US" dirty="0"/>
              <a:t>的用途為衡量模型預測的概率與實際標籤之間的差異</a:t>
            </a:r>
            <a:endParaRPr lang="en-US" altLang="zh-TW" dirty="0"/>
          </a:p>
          <a:p>
            <a:r>
              <a:rPr lang="zh-TW" altLang="en-US" dirty="0"/>
              <a:t>因此整體的核心概念為當</a:t>
            </a:r>
            <a:r>
              <a:rPr lang="en-US" altLang="zh-TW" dirty="0"/>
              <a:t>pt</a:t>
            </a:r>
            <a:r>
              <a:rPr lang="zh-TW" altLang="en-US" dirty="0"/>
              <a:t>很小，整體</a:t>
            </a:r>
            <a:r>
              <a:rPr lang="en-US" altLang="zh-TW" dirty="0"/>
              <a:t>Focal Loss</a:t>
            </a:r>
            <a:r>
              <a:rPr lang="zh-TW" altLang="en-US" dirty="0"/>
              <a:t>就會變大，代表模型預測較差，需要較多的努力預測它</a:t>
            </a:r>
            <a:endParaRPr lang="en-US" altLang="zh-TW" dirty="0"/>
          </a:p>
          <a:p>
            <a:r>
              <a:rPr lang="zh-TW" altLang="en-US" dirty="0"/>
              <a:t>透過手動調整</a:t>
            </a:r>
            <a:r>
              <a:rPr lang="en-US" altLang="zh-TW" dirty="0"/>
              <a:t>gamma</a:t>
            </a:r>
            <a:r>
              <a:rPr lang="zh-TW" altLang="en-US" dirty="0"/>
              <a:t>與</a:t>
            </a:r>
            <a:r>
              <a:rPr lang="en-US" altLang="zh-TW" dirty="0"/>
              <a:t>alpha</a:t>
            </a:r>
            <a:r>
              <a:rPr lang="zh-TW" altLang="en-US" dirty="0"/>
              <a:t>的值，來找出最合適的</a:t>
            </a:r>
            <a:r>
              <a:rPr lang="en-US" altLang="zh-TW" dirty="0"/>
              <a:t>focal loss</a:t>
            </a:r>
            <a:r>
              <a:rPr lang="zh-TW" altLang="en-US" dirty="0"/>
              <a:t>函數，其中</a:t>
            </a:r>
            <a:r>
              <a:rPr lang="en-US" altLang="zh-TW" dirty="0" err="1"/>
              <a:t>alhpa</a:t>
            </a:r>
            <a:r>
              <a:rPr lang="en-US" altLang="zh-TW" dirty="0"/>
              <a:t>=0.25</a:t>
            </a:r>
            <a:r>
              <a:rPr lang="zh-TW" altLang="en-US" dirty="0"/>
              <a:t>與</a:t>
            </a:r>
            <a:r>
              <a:rPr lang="en-US" altLang="zh-TW" dirty="0"/>
              <a:t>gamma=2.0</a:t>
            </a:r>
            <a:r>
              <a:rPr lang="zh-TW" altLang="en-US" dirty="0"/>
              <a:t>被認為是最適合的參數。</a:t>
            </a:r>
            <a:endParaRPr lang="en-US" altLang="zh-TW" dirty="0"/>
          </a:p>
        </p:txBody>
      </p:sp>
    </p:spTree>
    <p:extLst>
      <p:ext uri="{BB962C8B-B14F-4D97-AF65-F5344CB8AC3E}">
        <p14:creationId xmlns:p14="http://schemas.microsoft.com/office/powerpoint/2010/main" val="3961619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殘差網路用於特徵提取，其中</a:t>
            </a:r>
            <a:r>
              <a:rPr lang="en-US" altLang="zh-TW" dirty="0"/>
              <a:t>restnet50</a:t>
            </a:r>
            <a:r>
              <a:rPr lang="zh-TW" altLang="en-US" dirty="0"/>
              <a:t>為</a:t>
            </a:r>
            <a:r>
              <a:rPr lang="en-US" altLang="zh-TW" dirty="0" err="1"/>
              <a:t>retinanet</a:t>
            </a:r>
            <a:r>
              <a:rPr lang="zh-TW" altLang="en-US" dirty="0"/>
              <a:t>選用的</a:t>
            </a:r>
            <a:r>
              <a:rPr lang="en-US" altLang="zh-TW" dirty="0"/>
              <a:t>backbone</a:t>
            </a:r>
            <a:r>
              <a:rPr lang="zh-TW" altLang="en-US" dirty="0"/>
              <a:t> 並在第</a:t>
            </a:r>
            <a:r>
              <a:rPr lang="en-US" altLang="zh-TW" dirty="0"/>
              <a:t>3~</a:t>
            </a:r>
            <a:r>
              <a:rPr lang="zh-TW" altLang="en-US" dirty="0"/>
              <a:t>第</a:t>
            </a:r>
            <a:r>
              <a:rPr lang="en-US" altLang="zh-TW" dirty="0"/>
              <a:t>7</a:t>
            </a:r>
            <a:r>
              <a:rPr lang="zh-TW" altLang="en-US" dirty="0"/>
              <a:t>層建構</a:t>
            </a:r>
            <a:r>
              <a:rPr lang="en-US" altLang="zh-TW" dirty="0"/>
              <a:t>FPN</a:t>
            </a:r>
            <a:r>
              <a:rPr lang="zh-TW" altLang="en-US" dirty="0"/>
              <a:t>，每層的通道維度為</a:t>
            </a:r>
            <a:r>
              <a:rPr lang="en-US" altLang="zh-TW" dirty="0"/>
              <a:t>256</a:t>
            </a:r>
          </a:p>
          <a:p>
            <a:r>
              <a:rPr lang="zh-TW" altLang="en-US" dirty="0"/>
              <a:t>透過</a:t>
            </a:r>
            <a:r>
              <a:rPr lang="en-US" altLang="zh-TW" dirty="0"/>
              <a:t>FPN</a:t>
            </a:r>
            <a:r>
              <a:rPr lang="zh-TW" altLang="en-US" dirty="0"/>
              <a:t>可以將</a:t>
            </a:r>
            <a:r>
              <a:rPr lang="en-US" altLang="zh-TW" dirty="0"/>
              <a:t>Resnet</a:t>
            </a:r>
            <a:r>
              <a:rPr lang="zh-TW" altLang="en-US" dirty="0"/>
              <a:t>提取出來的特徵進行集成，使模型能夠同時處理多尺度的訊息。</a:t>
            </a:r>
            <a:endParaRPr lang="en-US" altLang="zh-TW" dirty="0"/>
          </a:p>
          <a:p>
            <a:r>
              <a:rPr lang="zh-TW" altLang="en-US" dirty="0"/>
              <a:t>而在每層</a:t>
            </a:r>
            <a:r>
              <a:rPr lang="en-US" altLang="zh-TW" dirty="0"/>
              <a:t>FPN</a:t>
            </a:r>
            <a:r>
              <a:rPr lang="zh-TW" altLang="en-US" dirty="0"/>
              <a:t>所用的</a:t>
            </a:r>
            <a:r>
              <a:rPr lang="en-US" altLang="zh-TW" dirty="0"/>
              <a:t>Anchor</a:t>
            </a:r>
            <a:r>
              <a:rPr lang="zh-TW" altLang="en-US" dirty="0"/>
              <a:t>尺寸為上述五個</a:t>
            </a:r>
          </a:p>
        </p:txBody>
      </p:sp>
    </p:spTree>
    <p:extLst>
      <p:ext uri="{BB962C8B-B14F-4D97-AF65-F5344CB8AC3E}">
        <p14:creationId xmlns:p14="http://schemas.microsoft.com/office/powerpoint/2010/main" val="1866019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類別子網路用來預測每個</a:t>
            </a:r>
            <a:r>
              <a:rPr lang="en-US" altLang="zh-TW" dirty="0"/>
              <a:t>Anchors</a:t>
            </a:r>
            <a:r>
              <a:rPr lang="zh-TW" altLang="en-US" dirty="0"/>
              <a:t>中的物體的類別。將</a:t>
            </a:r>
            <a:r>
              <a:rPr lang="en-US" altLang="zh-TW" dirty="0"/>
              <a:t>FPN</a:t>
            </a:r>
            <a:r>
              <a:rPr lang="zh-TW" altLang="en-US" dirty="0"/>
              <a:t>的輸出做為輸入，透過</a:t>
            </a:r>
            <a:r>
              <a:rPr lang="en-US" altLang="zh-TW" dirty="0"/>
              <a:t>4</a:t>
            </a:r>
            <a:r>
              <a:rPr lang="zh-TW" altLang="en-US" dirty="0"/>
              <a:t>層</a:t>
            </a:r>
            <a:r>
              <a:rPr lang="en-US" altLang="zh-TW" dirty="0"/>
              <a:t>3*3</a:t>
            </a:r>
            <a:r>
              <a:rPr lang="zh-TW" altLang="en-US" dirty="0"/>
              <a:t>捲積網路及</a:t>
            </a:r>
            <a:r>
              <a:rPr lang="en-US" altLang="zh-TW" dirty="0"/>
              <a:t>Sigmoid</a:t>
            </a:r>
            <a:r>
              <a:rPr lang="zh-TW" altLang="en-US" dirty="0"/>
              <a:t>函數計算類別概率。</a:t>
            </a:r>
            <a:endParaRPr lang="en-US" altLang="zh-TW" dirty="0"/>
          </a:p>
          <a:p>
            <a:pPr marL="158750" indent="0">
              <a:buNone/>
            </a:pPr>
            <a:endParaRPr lang="en-US" altLang="zh-TW" dirty="0"/>
          </a:p>
          <a:p>
            <a:r>
              <a:rPr lang="zh-TW" altLang="en-US" dirty="0"/>
              <a:t>框子網路負責預測如何調整每個</a:t>
            </a:r>
            <a:r>
              <a:rPr lang="en-US" altLang="zh-TW" dirty="0"/>
              <a:t>Anchor</a:t>
            </a:r>
            <a:r>
              <a:rPr lang="zh-TW" altLang="en-US" dirty="0"/>
              <a:t>，以更好的擬合實際的邊界框。</a:t>
            </a:r>
          </a:p>
        </p:txBody>
      </p:sp>
    </p:spTree>
    <p:extLst>
      <p:ext uri="{BB962C8B-B14F-4D97-AF65-F5344CB8AC3E}">
        <p14:creationId xmlns:p14="http://schemas.microsoft.com/office/powerpoint/2010/main" val="201395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Faster </a:t>
            </a:r>
            <a:r>
              <a:rPr lang="en-US" altLang="zh-TW" dirty="0" err="1"/>
              <a:t>rcnn</a:t>
            </a:r>
            <a:r>
              <a:rPr lang="zh-TW" altLang="en-US" dirty="0"/>
              <a:t>是一個</a:t>
            </a:r>
            <a:r>
              <a:rPr lang="en-US" altLang="zh-TW" dirty="0"/>
              <a:t>two stage</a:t>
            </a:r>
            <a:r>
              <a:rPr lang="zh-TW" altLang="en-US" dirty="0"/>
              <a:t>模型，他跟</a:t>
            </a:r>
            <a:r>
              <a:rPr lang="en-US" altLang="zh-TW" dirty="0"/>
              <a:t>one stage</a:t>
            </a:r>
            <a:r>
              <a:rPr lang="zh-TW" altLang="en-US" dirty="0"/>
              <a:t>模型最大的不同是他先是透過區域建議的生成，在進行模型預測，</a:t>
            </a:r>
            <a:endParaRPr lang="en-US" altLang="zh-TW" dirty="0"/>
          </a:p>
          <a:p>
            <a:r>
              <a:rPr lang="zh-TW" altLang="en-US" dirty="0"/>
              <a:t>讓整合的速度和準確率都提高了，相比過往的</a:t>
            </a:r>
            <a:r>
              <a:rPr lang="en-US" altLang="zh-TW" dirty="0" err="1"/>
              <a:t>rcnn</a:t>
            </a:r>
            <a:r>
              <a:rPr lang="zh-TW" altLang="en-US" dirty="0"/>
              <a:t>也引進了</a:t>
            </a:r>
            <a:r>
              <a:rPr lang="en-US" altLang="zh-TW" dirty="0" err="1"/>
              <a:t>rpn</a:t>
            </a:r>
            <a:r>
              <a:rPr lang="zh-TW" altLang="en-US" dirty="0"/>
              <a:t>技術，接下來我也會細講流程</a:t>
            </a:r>
          </a:p>
          <a:p>
            <a:endParaRPr lang="zh-TW" altLang="en-US" dirty="0"/>
          </a:p>
        </p:txBody>
      </p:sp>
    </p:spTree>
    <p:extLst>
      <p:ext uri="{BB962C8B-B14F-4D97-AF65-F5344CB8AC3E}">
        <p14:creationId xmlns:p14="http://schemas.microsoft.com/office/powerpoint/2010/main" val="82314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74" name="Google Shape;174;p27"/>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lang="en" sz="1100" b="1">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accent2"/>
                </a:solidFill>
                <a:latin typeface="Montserrat"/>
                <a:ea typeface="Montserrat"/>
                <a:cs typeface="Montserrat"/>
                <a:sym typeface="Montserrat"/>
              </a:rPr>
              <a:t>, including icons by </a:t>
            </a:r>
            <a:r>
              <a:rPr lang="en" sz="1100" b="1">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accent2"/>
                </a:solidFill>
                <a:latin typeface="Montserrat"/>
                <a:ea typeface="Montserrat"/>
                <a:cs typeface="Montserrat"/>
                <a:sym typeface="Montserrat"/>
              </a:rPr>
              <a:t>, and infographics &amp; images by </a:t>
            </a:r>
            <a:r>
              <a:rPr lang="en" sz="1100" b="1">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629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0" r:id="rId3"/>
    <p:sldLayoutId id="214748367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643858" y="1172225"/>
            <a:ext cx="6770700" cy="2052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ltLang="en-US" sz="2800" dirty="0">
                <a:solidFill>
                  <a:schemeClr val="accent1"/>
                </a:solidFill>
                <a:latin typeface="標楷體" panose="03000509000000000000" pitchFamily="65" charset="-120"/>
                <a:ea typeface="標楷體" panose="03000509000000000000" pitchFamily="65" charset="-120"/>
              </a:rPr>
              <a:t>運用深度學習建置夜間路面坑洞辨識模型之探討與實作</a:t>
            </a:r>
            <a:endParaRPr sz="2800" dirty="0">
              <a:solidFill>
                <a:schemeClr val="accent1"/>
              </a:solidFill>
              <a:latin typeface="標楷體" panose="03000509000000000000" pitchFamily="65" charset="-120"/>
              <a:ea typeface="標楷體" panose="03000509000000000000" pitchFamily="65" charset="-120"/>
            </a:endParaRPr>
          </a:p>
        </p:txBody>
      </p:sp>
      <p:sp>
        <p:nvSpPr>
          <p:cNvPr id="186" name="Google Shape;186;p30"/>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zh-TW" altLang="en-US" dirty="0">
                <a:latin typeface="標楷體" panose="03000509000000000000" pitchFamily="65" charset="-120"/>
                <a:ea typeface="標楷體" panose="03000509000000000000" pitchFamily="65" charset="-120"/>
              </a:rPr>
              <a:t>指導教授：陳牧言 教授</a:t>
            </a:r>
            <a:endParaRPr lang="en-US" altLang="zh-TW" dirty="0">
              <a:latin typeface="標楷體" panose="03000509000000000000" pitchFamily="65" charset="-120"/>
              <a:ea typeface="標楷體" panose="03000509000000000000" pitchFamily="65" charset="-120"/>
            </a:endParaRPr>
          </a:p>
          <a:p>
            <a:pPr marL="0" lvl="0" indent="0" algn="r" rtl="0">
              <a:lnSpc>
                <a:spcPct val="150000"/>
              </a:lnSpc>
              <a:spcBef>
                <a:spcPts val="0"/>
              </a:spcBef>
              <a:spcAft>
                <a:spcPts val="0"/>
              </a:spcAft>
              <a:buNone/>
            </a:pPr>
            <a:r>
              <a:rPr lang="zh-TW" altLang="en-US" dirty="0">
                <a:latin typeface="標楷體" panose="03000509000000000000" pitchFamily="65" charset="-120"/>
                <a:ea typeface="標楷體" panose="03000509000000000000" pitchFamily="65" charset="-120"/>
              </a:rPr>
              <a:t>專題生：林以諾、鄭仲勛</a:t>
            </a:r>
            <a:endParaRPr lang="en-US" altLang="zh-TW" dirty="0">
              <a:latin typeface="標楷體" panose="03000509000000000000" pitchFamily="65" charset="-120"/>
              <a:ea typeface="標楷體" panose="03000509000000000000" pitchFamily="65" charset="-120"/>
            </a:endParaRPr>
          </a:p>
          <a:p>
            <a:pPr marL="0" lvl="0" indent="0" algn="r" rtl="0">
              <a:lnSpc>
                <a:spcPct val="150000"/>
              </a:lnSpc>
              <a:spcBef>
                <a:spcPts val="0"/>
              </a:spcBef>
              <a:spcAft>
                <a:spcPts val="0"/>
              </a:spcAft>
              <a:buNone/>
            </a:pPr>
            <a:r>
              <a:rPr lang="zh-TW" altLang="en-US" dirty="0">
                <a:latin typeface="標楷體" panose="03000509000000000000" pitchFamily="65" charset="-120"/>
                <a:ea typeface="標楷體" panose="03000509000000000000" pitchFamily="65" charset="-120"/>
              </a:rPr>
              <a:t>報告日期： </a:t>
            </a:r>
            <a:r>
              <a:rPr lang="en-US" altLang="zh-TW" dirty="0">
                <a:latin typeface="標楷體" panose="03000509000000000000" pitchFamily="65" charset="-120"/>
                <a:ea typeface="標楷體" panose="03000509000000000000" pitchFamily="65" charset="-120"/>
              </a:rPr>
              <a:t>112</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09</a:t>
            </a:r>
            <a:r>
              <a:rPr lang="zh-TW" altLang="en-US"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27</a:t>
            </a:r>
            <a:r>
              <a:rPr lang="zh-TW" altLang="en-US" dirty="0">
                <a:latin typeface="標楷體" panose="03000509000000000000" pitchFamily="65" charset="-120"/>
                <a:ea typeface="標楷體" panose="03000509000000000000" pitchFamily="65" charset="-120"/>
              </a:rPr>
              <a:t>日</a:t>
            </a:r>
            <a:endParaRPr dirty="0">
              <a:latin typeface="標楷體" panose="03000509000000000000" pitchFamily="65" charset="-120"/>
              <a:ea typeface="標楷體" panose="03000509000000000000"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3496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文獻探討</a:t>
            </a:r>
          </a:p>
        </p:txBody>
      </p:sp>
      <p:sp>
        <p:nvSpPr>
          <p:cNvPr id="2" name="Freeform 10">
            <a:extLst>
              <a:ext uri="{FF2B5EF4-FFF2-40B4-BE49-F238E27FC236}">
                <a16:creationId xmlns:a16="http://schemas.microsoft.com/office/drawing/2014/main" id="{8AE95276-667E-2AB0-749D-AC5530816D12}"/>
              </a:ext>
            </a:extLst>
          </p:cNvPr>
          <p:cNvSpPr>
            <a:spLocks noEditPoints="1"/>
          </p:cNvSpPr>
          <p:nvPr/>
        </p:nvSpPr>
        <p:spPr bwMode="auto">
          <a:xfrm>
            <a:off x="441871" y="249027"/>
            <a:ext cx="315542" cy="31636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3" name="圖片 2">
            <a:extLst>
              <a:ext uri="{FF2B5EF4-FFF2-40B4-BE49-F238E27FC236}">
                <a16:creationId xmlns:a16="http://schemas.microsoft.com/office/drawing/2014/main" id="{B0A5BB07-3A51-4FC7-8635-AD556136FE5F}"/>
              </a:ext>
            </a:extLst>
          </p:cNvPr>
          <p:cNvPicPr>
            <a:picLocks noChangeAspect="1"/>
          </p:cNvPicPr>
          <p:nvPr/>
        </p:nvPicPr>
        <p:blipFill>
          <a:blip r:embed="rId3"/>
          <a:stretch>
            <a:fillRect/>
          </a:stretch>
        </p:blipFill>
        <p:spPr>
          <a:xfrm>
            <a:off x="5393267" y="1764464"/>
            <a:ext cx="3750733" cy="2109787"/>
          </a:xfrm>
          <a:prstGeom prst="rect">
            <a:avLst/>
          </a:prstGeom>
        </p:spPr>
      </p:pic>
      <p:sp>
        <p:nvSpPr>
          <p:cNvPr id="5" name="文字方塊 4">
            <a:extLst>
              <a:ext uri="{FF2B5EF4-FFF2-40B4-BE49-F238E27FC236}">
                <a16:creationId xmlns:a16="http://schemas.microsoft.com/office/drawing/2014/main" id="{A706DD2B-034C-A9D2-B14F-A6EEEFAF9B44}"/>
              </a:ext>
            </a:extLst>
          </p:cNvPr>
          <p:cNvSpPr txBox="1"/>
          <p:nvPr/>
        </p:nvSpPr>
        <p:spPr>
          <a:xfrm>
            <a:off x="1151919" y="249027"/>
            <a:ext cx="4448781" cy="4810548"/>
          </a:xfrm>
          <a:prstGeom prst="rect">
            <a:avLst/>
          </a:prstGeom>
          <a:noFill/>
        </p:spPr>
        <p:txBody>
          <a:bodyPr wrap="square" rtlCol="0">
            <a:spAutoFit/>
          </a:bodyPr>
          <a:lstStyle/>
          <a:p>
            <a:pPr marL="457200" indent="-228600">
              <a:lnSpc>
                <a:spcPct val="190000"/>
              </a:lnSpc>
            </a:pPr>
            <a:r>
              <a:rPr lang="en-US" altLang="zh-TW" u="sng"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Faster-RCNN</a:t>
            </a:r>
            <a:r>
              <a:rPr lang="zh-TW" altLang="en-US" u="sng" dirty="0">
                <a:solidFill>
                  <a:srgbClr val="242424"/>
                </a:solidFill>
                <a:effectLst/>
                <a:latin typeface="標楷體" panose="03000509000000000000" pitchFamily="65" charset="-120"/>
                <a:ea typeface="標楷體" panose="03000509000000000000" pitchFamily="65" charset="-120"/>
                <a:cs typeface="Times New Roman" panose="02020603050405020304" pitchFamily="18" charset="0"/>
              </a:rPr>
              <a:t>流程</a:t>
            </a:r>
            <a:endParaRPr lang="en-US" altLang="zh-TW" u="sng" dirty="0">
              <a:solidFill>
                <a:srgbClr val="242424"/>
              </a:solidFill>
              <a:effectLst/>
              <a:latin typeface="標楷體" panose="03000509000000000000" pitchFamily="65" charset="-120"/>
              <a:ea typeface="標楷體" panose="03000509000000000000" pitchFamily="65" charset="-120"/>
              <a:cs typeface="Times New Roman" panose="02020603050405020304" pitchFamily="18" charset="0"/>
            </a:endParaRPr>
          </a:p>
          <a:p>
            <a:pPr marL="457200" indent="-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b="1"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卷積神經網路(</a:t>
            </a:r>
            <a:r>
              <a:rPr lang="zh-TW" altLang="zh-TW" b="1" dirty="0">
                <a:solidFill>
                  <a:srgbClr val="000000"/>
                </a:solidFill>
                <a:effectLst/>
                <a:latin typeface="Arial" panose="020B0604020202020204" pitchFamily="34" charset="0"/>
                <a:ea typeface="Times New Roman" panose="02020603050405020304" pitchFamily="18" charset="0"/>
              </a:rPr>
              <a:t>Convolutional Neural Network, CNN</a:t>
            </a:r>
            <a:r>
              <a:rPr lang="zh-TW" altLang="zh-TW" b="1"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dirty="0">
              <a:effectLst/>
              <a:latin typeface="Arial" panose="020B0604020202020204" pitchFamily="34" charset="0"/>
              <a:ea typeface="新細明體" panose="02020500000000000000" pitchFamily="18" charset="-120"/>
            </a:endParaRPr>
          </a:p>
          <a:p>
            <a:pPr marL="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輸入圖像後會首先經過卷積神經網路進行</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特徵提取</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，會得到</a:t>
            </a:r>
            <a:r>
              <a:rPr lang="zh-TW" altLang="zh-TW" dirty="0">
                <a:solidFill>
                  <a:srgbClr val="000000"/>
                </a:solidFill>
                <a:effectLst/>
                <a:latin typeface="Arial" panose="020B0604020202020204" pitchFamily="34" charset="0"/>
                <a:ea typeface="Times New Roman" panose="02020603050405020304" pitchFamily="18" charset="0"/>
              </a:rPr>
              <a:t>feature map</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特徵圖保留了圖像的抽象特徵，可以用來進行物體檢測和其他相關</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任務</a:t>
            </a:r>
            <a:r>
              <a:rPr lang="zh-TW" altLang="zh-TW"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dirty="0">
              <a:effectLst/>
              <a:latin typeface="Arial" panose="020B0604020202020204" pitchFamily="34" charset="0"/>
              <a:ea typeface="新細明體" panose="02020500000000000000" pitchFamily="18" charset="-120"/>
            </a:endParaRPr>
          </a:p>
          <a:p>
            <a:pPr marL="457200" indent="-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b="1" dirty="0">
                <a:solidFill>
                  <a:srgbClr val="000000"/>
                </a:solidFill>
                <a:effectLst/>
                <a:latin typeface="Arial" panose="020B0604020202020204" pitchFamily="34" charset="0"/>
                <a:ea typeface="Times New Roman" panose="02020603050405020304" pitchFamily="18" charset="0"/>
              </a:rPr>
              <a:t>RPN</a:t>
            </a:r>
            <a:endParaRPr lang="zh-TW" altLang="zh-TW" dirty="0">
              <a:effectLst/>
              <a:latin typeface="Arial" panose="020B0604020202020204" pitchFamily="34" charset="0"/>
              <a:ea typeface="新細明體" panose="02020500000000000000" pitchFamily="18" charset="-120"/>
            </a:endParaRPr>
          </a:p>
          <a:p>
            <a:pPr marL="228600" algn="just">
              <a:lnSpc>
                <a:spcPct val="190000"/>
              </a:lnSpc>
            </a:pPr>
            <a:r>
              <a:rPr lang="zh-TW" altLang="zh-TW" dirty="0">
                <a:solidFill>
                  <a:srgbClr val="000000"/>
                </a:solidFill>
                <a:effectLst/>
                <a:latin typeface="Arial" panose="020B0604020202020204" pitchFamily="34" charset="0"/>
                <a:ea typeface="Times New Roman" panose="02020603050405020304" pitchFamily="18" charset="0"/>
              </a:rPr>
              <a:t>RPN</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通過比對</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錨點（</a:t>
            </a:r>
            <a:r>
              <a:rPr lang="zh-TW" altLang="zh-TW" dirty="0">
                <a:solidFill>
                  <a:schemeClr val="accent3">
                    <a:lumMod val="75000"/>
                  </a:schemeClr>
                </a:solidFill>
                <a:effectLst/>
                <a:latin typeface="Arial" panose="020B0604020202020204" pitchFamily="34" charset="0"/>
                <a:ea typeface="Times New Roman" panose="02020603050405020304" pitchFamily="18" charset="0"/>
              </a:rPr>
              <a:t>anchor</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和實際物體位置的</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偏移量</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solidFill>
                  <a:schemeClr val="accent3">
                    <a:lumMod val="75000"/>
                  </a:schemeClr>
                </a:solidFill>
                <a:effectLst/>
                <a:latin typeface="Arial" panose="020B0604020202020204" pitchFamily="34" charset="0"/>
                <a:ea typeface="Times New Roman" panose="02020603050405020304" pitchFamily="18" charset="0"/>
              </a:rPr>
              <a:t>offsets</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來判定某個區域是否可能包含物體。接著根據這些機率對候選錨點進行排序，通常會選擇機率最高的前300個</a:t>
            </a:r>
            <a:r>
              <a:rPr lang="zh-TW" altLang="zh-TW" dirty="0">
                <a:solidFill>
                  <a:srgbClr val="000000"/>
                </a:solidFill>
                <a:effectLst/>
                <a:latin typeface="Arial" panose="020B0604020202020204" pitchFamily="34" charset="0"/>
                <a:ea typeface="Times New Roman" panose="02020603050405020304" pitchFamily="18" charset="0"/>
              </a:rPr>
              <a:t>anchor box</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用於後續處理步驟。</a:t>
            </a:r>
            <a:endParaRPr lang="zh-TW" altLang="zh-TW" dirty="0">
              <a:effectLst/>
              <a:latin typeface="Arial" panose="020B0604020202020204" pitchFamily="34" charset="0"/>
              <a:ea typeface="新細明體" panose="02020500000000000000" pitchFamily="18" charset="-120"/>
            </a:endParaRPr>
          </a:p>
          <a:p>
            <a:endParaRPr lang="zh-TW" altLang="en-US" dirty="0"/>
          </a:p>
        </p:txBody>
      </p:sp>
    </p:spTree>
    <p:extLst>
      <p:ext uri="{BB962C8B-B14F-4D97-AF65-F5344CB8AC3E}">
        <p14:creationId xmlns:p14="http://schemas.microsoft.com/office/powerpoint/2010/main" val="297879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3496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文獻探討</a:t>
            </a:r>
          </a:p>
        </p:txBody>
      </p:sp>
      <p:sp>
        <p:nvSpPr>
          <p:cNvPr id="2" name="Freeform 10">
            <a:extLst>
              <a:ext uri="{FF2B5EF4-FFF2-40B4-BE49-F238E27FC236}">
                <a16:creationId xmlns:a16="http://schemas.microsoft.com/office/drawing/2014/main" id="{8AE95276-667E-2AB0-749D-AC5530816D12}"/>
              </a:ext>
            </a:extLst>
          </p:cNvPr>
          <p:cNvSpPr>
            <a:spLocks noEditPoints="1"/>
          </p:cNvSpPr>
          <p:nvPr/>
        </p:nvSpPr>
        <p:spPr bwMode="auto">
          <a:xfrm>
            <a:off x="441871" y="249027"/>
            <a:ext cx="315542" cy="31636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文字方塊 4">
            <a:extLst>
              <a:ext uri="{FF2B5EF4-FFF2-40B4-BE49-F238E27FC236}">
                <a16:creationId xmlns:a16="http://schemas.microsoft.com/office/drawing/2014/main" id="{A706DD2B-034C-A9D2-B14F-A6EEEFAF9B44}"/>
              </a:ext>
            </a:extLst>
          </p:cNvPr>
          <p:cNvSpPr txBox="1"/>
          <p:nvPr/>
        </p:nvSpPr>
        <p:spPr>
          <a:xfrm>
            <a:off x="1082069" y="128377"/>
            <a:ext cx="4874231" cy="5219891"/>
          </a:xfrm>
          <a:prstGeom prst="rect">
            <a:avLst/>
          </a:prstGeom>
          <a:noFill/>
        </p:spPr>
        <p:txBody>
          <a:bodyPr wrap="square" rtlCol="0">
            <a:spAutoFit/>
          </a:bodyPr>
          <a:lstStyle/>
          <a:p>
            <a:pPr marL="457200" indent="-228600">
              <a:lnSpc>
                <a:spcPct val="190000"/>
              </a:lnSpc>
            </a:pPr>
            <a:r>
              <a:rPr lang="en-US" altLang="zh-TW" u="sng"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Faster-RCNN</a:t>
            </a:r>
            <a:r>
              <a:rPr lang="zh-TW" altLang="en-US" u="sng" dirty="0">
                <a:solidFill>
                  <a:srgbClr val="242424"/>
                </a:solidFill>
                <a:effectLst/>
                <a:latin typeface="標楷體" panose="03000509000000000000" pitchFamily="65" charset="-120"/>
                <a:ea typeface="標楷體" panose="03000509000000000000" pitchFamily="65" charset="-120"/>
                <a:cs typeface="Times New Roman" panose="02020603050405020304" pitchFamily="18" charset="0"/>
              </a:rPr>
              <a:t>流程</a:t>
            </a:r>
            <a:endParaRPr lang="en-US" altLang="zh-TW" u="sng" dirty="0">
              <a:solidFill>
                <a:srgbClr val="242424"/>
              </a:solidFill>
              <a:effectLst/>
              <a:latin typeface="標楷體" panose="03000509000000000000" pitchFamily="65" charset="-120"/>
              <a:ea typeface="標楷體" panose="03000509000000000000" pitchFamily="65" charset="-120"/>
              <a:cs typeface="Times New Roman" panose="02020603050405020304" pitchFamily="18" charset="0"/>
            </a:endParaRPr>
          </a:p>
          <a:p>
            <a:pPr marL="457200" indent="-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b="1" dirty="0">
                <a:solidFill>
                  <a:srgbClr val="000000"/>
                </a:solidFill>
                <a:effectLst/>
                <a:latin typeface="Arial" panose="020B0604020202020204" pitchFamily="34" charset="0"/>
                <a:ea typeface="Times New Roman" panose="02020603050405020304" pitchFamily="18" charset="0"/>
              </a:rPr>
              <a:t>ROI Pooling</a:t>
            </a:r>
            <a:endParaRPr lang="zh-TW" altLang="zh-TW" dirty="0">
              <a:effectLst/>
              <a:latin typeface="Arial" panose="020B0604020202020204" pitchFamily="34" charset="0"/>
              <a:ea typeface="新細明體" panose="02020500000000000000" pitchFamily="18" charset="-120"/>
            </a:endParaRPr>
          </a:p>
          <a:p>
            <a:pPr marL="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RPN生成的候選區域通常為不同尺寸和大小的比例，需將不同尺寸的區域提議</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映射到相同大小的特徵</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，以便進行後續的物體檢測任務。</a:t>
            </a:r>
            <a:endParaRPr lang="en-US"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zh-TW" b="1"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分類器(</a:t>
            </a:r>
            <a:r>
              <a:rPr lang="zh-TW" altLang="zh-TW" b="1" dirty="0">
                <a:solidFill>
                  <a:srgbClr val="000000"/>
                </a:solidFill>
                <a:effectLst/>
                <a:latin typeface="Arial" panose="020B0604020202020204" pitchFamily="34" charset="0"/>
                <a:ea typeface="Times New Roman" panose="02020603050405020304" pitchFamily="18" charset="0"/>
              </a:rPr>
              <a:t>Detector</a:t>
            </a:r>
            <a:r>
              <a:rPr lang="zh-TW" altLang="zh-TW" b="1"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dirty="0">
              <a:effectLst/>
              <a:latin typeface="Arial" panose="020B0604020202020204" pitchFamily="34" charset="0"/>
              <a:ea typeface="新細明體" panose="02020500000000000000" pitchFamily="18" charset="-120"/>
            </a:endParaRPr>
          </a:p>
          <a:p>
            <a:pPr marL="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將固定大小的特徵圖物件分類，並將物件類別機率和定位訊息產生出來，在疆域測出的</a:t>
            </a:r>
            <a:r>
              <a:rPr lang="zh-TW" altLang="zh-TW" dirty="0">
                <a:solidFill>
                  <a:srgbClr val="000000"/>
                </a:solidFill>
                <a:effectLst/>
                <a:latin typeface="Arial" panose="020B0604020202020204" pitchFamily="34" charset="0"/>
                <a:ea typeface="Times New Roman" panose="02020603050405020304" pitchFamily="18" charset="0"/>
              </a:rPr>
              <a:t>Bounding Box(BBox)</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和實際區域</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進行回歸計算</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，對其進行最佳化。</a:t>
            </a:r>
            <a:endParaRPr lang="zh-TW" altLang="zh-TW" dirty="0">
              <a:effectLst/>
              <a:latin typeface="Arial" panose="020B0604020202020204" pitchFamily="34" charset="0"/>
              <a:ea typeface="新細明體" panose="02020500000000000000" pitchFamily="18" charset="-120"/>
            </a:endParaRPr>
          </a:p>
          <a:p>
            <a:pPr marL="457200" indent="-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zh-TW" b="1" dirty="0">
                <a:solidFill>
                  <a:srgbClr val="000000"/>
                </a:solidFill>
                <a:effectLst/>
                <a:latin typeface="Arial" panose="020B0604020202020204" pitchFamily="34" charset="0"/>
                <a:ea typeface="Times New Roman" panose="02020603050405020304" pitchFamily="18" charset="0"/>
              </a:rPr>
              <a:t>NMS(Non-maximum suppression)</a:t>
            </a:r>
            <a:endParaRPr lang="zh-TW" altLang="zh-TW" dirty="0">
              <a:effectLst/>
              <a:latin typeface="Arial" panose="020B0604020202020204" pitchFamily="34" charset="0"/>
              <a:ea typeface="新細明體" panose="02020500000000000000" pitchFamily="18" charset="-120"/>
            </a:endParaRPr>
          </a:p>
          <a:p>
            <a:pPr marL="228600" algn="just">
              <a:lnSpc>
                <a:spcPct val="190000"/>
              </a:lnSpc>
            </a:pP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比較候選區域間的重疊度並</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過濾掉多餘的</a:t>
            </a:r>
            <a:r>
              <a:rPr lang="zh-TW" altLang="zh-TW" dirty="0">
                <a:solidFill>
                  <a:schemeClr val="accent3">
                    <a:lumMod val="75000"/>
                  </a:schemeClr>
                </a:solidFill>
                <a:effectLst/>
                <a:latin typeface="Arial" panose="020B0604020202020204" pitchFamily="34" charset="0"/>
                <a:ea typeface="Times New Roman" panose="02020603050405020304" pitchFamily="18" charset="0"/>
              </a:rPr>
              <a:t>BoundingBox</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solidFill>
                  <a:schemeClr val="accent3">
                    <a:lumMod val="75000"/>
                  </a:schemeClr>
                </a:solidFill>
                <a:effectLst/>
                <a:latin typeface="Arial" panose="020B0604020202020204" pitchFamily="34" charset="0"/>
                <a:ea typeface="Times New Roman" panose="02020603050405020304" pitchFamily="18" charset="0"/>
              </a:rPr>
              <a:t>BBox</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solidFill>
                  <a:srgbClr val="242424"/>
                </a:solidFill>
                <a:effectLst/>
                <a:latin typeface="Times New Roman" panose="02020603050405020304" pitchFamily="18" charset="0"/>
                <a:ea typeface="標楷體" panose="03000509000000000000" pitchFamily="65" charset="-120"/>
                <a:cs typeface="Times New Roman" panose="02020603050405020304" pitchFamily="18" charset="0"/>
              </a:rPr>
              <a:t>，讓物件檢測的結果準確值更高。</a:t>
            </a:r>
            <a:endParaRPr lang="zh-TW" altLang="zh-TW" dirty="0">
              <a:effectLst/>
              <a:latin typeface="Arial" panose="020B0604020202020204" pitchFamily="34" charset="0"/>
              <a:ea typeface="新細明體" panose="02020500000000000000" pitchFamily="18" charset="-120"/>
            </a:endParaRPr>
          </a:p>
          <a:p>
            <a:endParaRPr lang="zh-TW" altLang="en-US" dirty="0"/>
          </a:p>
        </p:txBody>
      </p:sp>
      <p:pic>
        <p:nvPicPr>
          <p:cNvPr id="2050" name="Picture 2">
            <a:extLst>
              <a:ext uri="{FF2B5EF4-FFF2-40B4-BE49-F238E27FC236}">
                <a16:creationId xmlns:a16="http://schemas.microsoft.com/office/drawing/2014/main" id="{8BE10AAC-0FDB-B801-22EA-FCB5CC5CE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888656"/>
            <a:ext cx="3244850" cy="206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79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t>研究方法</a:t>
            </a:r>
            <a:endParaRPr dirty="0"/>
          </a:p>
        </p:txBody>
      </p:sp>
      <p:sp>
        <p:nvSpPr>
          <p:cNvPr id="223" name="Google Shape;223;p34"/>
          <p:cNvSpPr txBox="1">
            <a:spLocks noGrp="1"/>
          </p:cNvSpPr>
          <p:nvPr>
            <p:ph type="subTitle" idx="1"/>
          </p:nvPr>
        </p:nvSpPr>
        <p:spPr>
          <a:xfrm>
            <a:off x="3961295" y="3045375"/>
            <a:ext cx="4462500" cy="678000"/>
          </a:xfrm>
          <a:prstGeom prst="rect">
            <a:avLst/>
          </a:prstGeom>
        </p:spPr>
        <p:txBody>
          <a:bodyPr spcFirstLastPara="1" wrap="square" lIns="91425" tIns="91425" rIns="91425" bIns="91425" anchor="t" anchorCtr="0">
            <a:noAutofit/>
          </a:bodyPr>
          <a:lstStyle/>
          <a:p>
            <a:pPr marL="171450" indent="-171450">
              <a:buClr>
                <a:schemeClr val="dk1"/>
              </a:buClr>
              <a:buSzPts val="1100"/>
              <a:buFont typeface="Arial" panose="020B0604020202020204" pitchFamily="34" charset="0"/>
              <a:buChar char="•"/>
            </a:pPr>
            <a:r>
              <a:rPr lang="zh-TW" altLang="en-US"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資料預處理</a:t>
            </a:r>
          </a:p>
          <a:p>
            <a:pPr marL="171450" lvl="0" indent="-171450" rtl="0">
              <a:spcBef>
                <a:spcPts val="0"/>
              </a:spcBef>
              <a:spcAft>
                <a:spcPts val="0"/>
              </a:spcAft>
              <a:buClr>
                <a:schemeClr val="dk1"/>
              </a:buClr>
              <a:buSzPts val="1100"/>
              <a:buFont typeface="Arial" panose="020B0604020202020204" pitchFamily="34" charset="0"/>
              <a:buChar char="•"/>
            </a:pP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建置模型資料</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171450" lvl="0" indent="-171450" rtl="0">
              <a:spcBef>
                <a:spcPts val="0"/>
              </a:spcBef>
              <a:spcAft>
                <a:spcPts val="0"/>
              </a:spcAft>
              <a:buClr>
                <a:schemeClr val="dk1"/>
              </a:buClr>
              <a:buSzPts val="1100"/>
              <a:buFont typeface="Arial" panose="020B0604020202020204" pitchFamily="34" charset="0"/>
              <a:buChar char="•"/>
            </a:pPr>
            <a:r>
              <a:rPr lang="zh-TW" altLang="en-US"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模型訓練</a:t>
            </a: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Tree>
    <p:extLst>
      <p:ext uri="{BB962C8B-B14F-4D97-AF65-F5344CB8AC3E}">
        <p14:creationId xmlns:p14="http://schemas.microsoft.com/office/powerpoint/2010/main" val="1165033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2798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研究方法</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224991"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研究流程圖</a:t>
            </a:r>
          </a:p>
          <a:p>
            <a:pPr algn="ctr"/>
            <a:endParaRPr lang="zh-TW" altLang="en-US" b="1" dirty="0">
              <a:solidFill>
                <a:schemeClr val="tx1"/>
              </a:solidFill>
            </a:endParaRP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2" name="圖片 1" descr="一張含有 文字, 螢幕擷取畫面, 字型, 數字 的圖片&#10;&#10;自動產生的描述">
            <a:extLst>
              <a:ext uri="{FF2B5EF4-FFF2-40B4-BE49-F238E27FC236}">
                <a16:creationId xmlns:a16="http://schemas.microsoft.com/office/drawing/2014/main" id="{B581B7D3-E812-0F89-1C00-DD080D5EF7ED}"/>
              </a:ext>
            </a:extLst>
          </p:cNvPr>
          <p:cNvPicPr>
            <a:picLocks noChangeAspect="1"/>
          </p:cNvPicPr>
          <p:nvPr/>
        </p:nvPicPr>
        <p:blipFill>
          <a:blip r:embed="rId2"/>
          <a:stretch>
            <a:fillRect/>
          </a:stretch>
        </p:blipFill>
        <p:spPr>
          <a:xfrm>
            <a:off x="1495888" y="805493"/>
            <a:ext cx="7135369" cy="3763277"/>
          </a:xfrm>
          <a:prstGeom prst="rect">
            <a:avLst/>
          </a:prstGeom>
        </p:spPr>
      </p:pic>
    </p:spTree>
    <p:extLst>
      <p:ext uri="{BB962C8B-B14F-4D97-AF65-F5344CB8AC3E}">
        <p14:creationId xmlns:p14="http://schemas.microsoft.com/office/powerpoint/2010/main" val="276776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2798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研究方法</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224991"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資料預處理</a:t>
            </a: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5" name="圖片 4">
            <a:extLst>
              <a:ext uri="{FF2B5EF4-FFF2-40B4-BE49-F238E27FC236}">
                <a16:creationId xmlns:a16="http://schemas.microsoft.com/office/drawing/2014/main" id="{66EB4219-4A51-ABEA-3703-E6CE031E6798}"/>
              </a:ext>
            </a:extLst>
          </p:cNvPr>
          <p:cNvPicPr>
            <a:picLocks noChangeAspect="1"/>
          </p:cNvPicPr>
          <p:nvPr/>
        </p:nvPicPr>
        <p:blipFill>
          <a:blip r:embed="rId2"/>
          <a:stretch>
            <a:fillRect/>
          </a:stretch>
        </p:blipFill>
        <p:spPr>
          <a:xfrm>
            <a:off x="5688824" y="2303495"/>
            <a:ext cx="2930837" cy="2571751"/>
          </a:xfrm>
          <a:prstGeom prst="rect">
            <a:avLst/>
          </a:prstGeom>
        </p:spPr>
      </p:pic>
      <p:pic>
        <p:nvPicPr>
          <p:cNvPr id="7" name="圖片 6">
            <a:extLst>
              <a:ext uri="{FF2B5EF4-FFF2-40B4-BE49-F238E27FC236}">
                <a16:creationId xmlns:a16="http://schemas.microsoft.com/office/drawing/2014/main" id="{C21A402A-CC3F-2125-EDE8-3A765AC609F8}"/>
              </a:ext>
            </a:extLst>
          </p:cNvPr>
          <p:cNvPicPr>
            <a:picLocks noChangeAspect="1"/>
          </p:cNvPicPr>
          <p:nvPr/>
        </p:nvPicPr>
        <p:blipFill>
          <a:blip r:embed="rId3"/>
          <a:stretch>
            <a:fillRect/>
          </a:stretch>
        </p:blipFill>
        <p:spPr>
          <a:xfrm>
            <a:off x="1432034" y="2303496"/>
            <a:ext cx="3429000" cy="2571750"/>
          </a:xfrm>
          <a:prstGeom prst="rect">
            <a:avLst/>
          </a:prstGeom>
        </p:spPr>
      </p:pic>
      <p:sp>
        <p:nvSpPr>
          <p:cNvPr id="11" name="文字方塊 10">
            <a:extLst>
              <a:ext uri="{FF2B5EF4-FFF2-40B4-BE49-F238E27FC236}">
                <a16:creationId xmlns:a16="http://schemas.microsoft.com/office/drawing/2014/main" id="{CA01287E-20C3-3A3B-9DF7-85D1F5539C1C}"/>
              </a:ext>
            </a:extLst>
          </p:cNvPr>
          <p:cNvSpPr txBox="1"/>
          <p:nvPr/>
        </p:nvSpPr>
        <p:spPr>
          <a:xfrm>
            <a:off x="1643851" y="721361"/>
            <a:ext cx="5196699" cy="16004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利用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CycleGAN</a:t>
            </a:r>
            <a:r>
              <a:rPr lang="zh-TW" altLang="en-US" dirty="0">
                <a:latin typeface="標楷體" panose="03000509000000000000" pitchFamily="65" charset="-120"/>
                <a:ea typeface="標楷體" panose="03000509000000000000" pitchFamily="65" charset="-120"/>
              </a:rPr>
              <a:t>模擬成黑夜</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利用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Histogram Equalization</a:t>
            </a:r>
            <a:r>
              <a:rPr lang="zh-TW" altLang="en-US" dirty="0">
                <a:latin typeface="標楷體" panose="03000509000000000000" pitchFamily="65" charset="-120"/>
                <a:ea typeface="標楷體" panose="03000509000000000000" pitchFamily="65" charset="-120"/>
              </a:rPr>
              <a:t>減輕照片的過曝問題</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Unsharp Masking</a:t>
            </a:r>
            <a:r>
              <a:rPr lang="zh-TW" altLang="en-US" dirty="0">
                <a:latin typeface="標楷體" panose="03000509000000000000" pitchFamily="65" charset="-120"/>
                <a:ea typeface="標楷體" panose="03000509000000000000" pitchFamily="65" charset="-120"/>
              </a:rPr>
              <a:t>增加坑洞的邊緣，使特徵突出</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將資料</a:t>
            </a:r>
            <a:r>
              <a:rPr lang="en-US" altLang="zh-TW" dirty="0">
                <a:latin typeface="標楷體" panose="03000509000000000000" pitchFamily="65" charset="-120"/>
                <a:ea typeface="標楷體" panose="03000509000000000000" pitchFamily="65" charset="-120"/>
              </a:rPr>
              <a:t>329</a:t>
            </a:r>
            <a:r>
              <a:rPr lang="zh-TW" altLang="en-US" dirty="0">
                <a:latin typeface="標楷體" panose="03000509000000000000" pitchFamily="65" charset="-120"/>
                <a:ea typeface="標楷體" panose="03000509000000000000" pitchFamily="65" charset="-120"/>
              </a:rPr>
              <a:t>張擴增至</a:t>
            </a:r>
            <a:r>
              <a:rPr lang="en-US" altLang="zh-TW" dirty="0">
                <a:latin typeface="標楷體" panose="03000509000000000000" pitchFamily="65" charset="-120"/>
                <a:ea typeface="標楷體" panose="03000509000000000000" pitchFamily="65" charset="-120"/>
              </a:rPr>
              <a:t>1974</a:t>
            </a:r>
            <a:r>
              <a:rPr lang="zh-TW" altLang="en-US" dirty="0">
                <a:latin typeface="標楷體" panose="03000509000000000000" pitchFamily="65" charset="-120"/>
                <a:ea typeface="標楷體" panose="03000509000000000000" pitchFamily="65" charset="-120"/>
              </a:rPr>
              <a:t>張</a:t>
            </a: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zh-TW" altLang="en-US" dirty="0"/>
          </a:p>
        </p:txBody>
      </p:sp>
      <p:sp>
        <p:nvSpPr>
          <p:cNvPr id="12" name="箭號: 向右 11">
            <a:extLst>
              <a:ext uri="{FF2B5EF4-FFF2-40B4-BE49-F238E27FC236}">
                <a16:creationId xmlns:a16="http://schemas.microsoft.com/office/drawing/2014/main" id="{828B37DC-492B-3D47-06BA-347CF61F5893}"/>
              </a:ext>
            </a:extLst>
          </p:cNvPr>
          <p:cNvSpPr/>
          <p:nvPr/>
        </p:nvSpPr>
        <p:spPr>
          <a:xfrm>
            <a:off x="5021577" y="3427258"/>
            <a:ext cx="481631" cy="272226"/>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1704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2798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研究方法</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587960"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建置預訓練資料</a:t>
            </a:r>
            <a:endParaRPr lang="zh-TW" altLang="en-US" b="1" dirty="0">
              <a:solidFill>
                <a:schemeClr val="tx1"/>
              </a:solidFill>
            </a:endParaRPr>
          </a:p>
        </p:txBody>
      </p:sp>
      <p:sp>
        <p:nvSpPr>
          <p:cNvPr id="9" name="文字方塊 8">
            <a:extLst>
              <a:ext uri="{FF2B5EF4-FFF2-40B4-BE49-F238E27FC236}">
                <a16:creationId xmlns:a16="http://schemas.microsoft.com/office/drawing/2014/main" id="{59557C08-7B50-994D-3D2F-D923DCAB03A4}"/>
              </a:ext>
            </a:extLst>
          </p:cNvPr>
          <p:cNvSpPr txBox="1"/>
          <p:nvPr/>
        </p:nvSpPr>
        <p:spPr>
          <a:xfrm>
            <a:off x="1643851" y="578903"/>
            <a:ext cx="5922634" cy="7008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進行手動標註，框出坑洞的位置，建立後續訓練和模型評估的基準</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透過五折交叉驗證，將資料及分為訓練集和測試集，比例為</a:t>
            </a:r>
            <a:r>
              <a:rPr lang="en-US" altLang="zh-TW" dirty="0">
                <a:latin typeface="標楷體" panose="03000509000000000000" pitchFamily="65" charset="-120"/>
                <a:ea typeface="標楷體" panose="03000509000000000000" pitchFamily="65" charset="-120"/>
              </a:rPr>
              <a:t>8</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2</a:t>
            </a:r>
            <a:endParaRPr lang="zh-TW" altLang="en-US" dirty="0">
              <a:latin typeface="標楷體" panose="03000509000000000000" pitchFamily="65" charset="-120"/>
              <a:ea typeface="標楷體" panose="03000509000000000000" pitchFamily="65" charset="-120"/>
            </a:endParaRP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5" name="圖片 4">
            <a:extLst>
              <a:ext uri="{FF2B5EF4-FFF2-40B4-BE49-F238E27FC236}">
                <a16:creationId xmlns:a16="http://schemas.microsoft.com/office/drawing/2014/main" id="{72A25C3B-95A3-5661-B5EE-0F754FB6EF55}"/>
              </a:ext>
            </a:extLst>
          </p:cNvPr>
          <p:cNvPicPr>
            <a:picLocks noChangeAspect="1"/>
          </p:cNvPicPr>
          <p:nvPr/>
        </p:nvPicPr>
        <p:blipFill>
          <a:blip r:embed="rId2"/>
          <a:stretch>
            <a:fillRect/>
          </a:stretch>
        </p:blipFill>
        <p:spPr>
          <a:xfrm>
            <a:off x="3024217" y="1317567"/>
            <a:ext cx="4039698" cy="2272330"/>
          </a:xfrm>
          <a:prstGeom prst="rect">
            <a:avLst/>
          </a:prstGeom>
        </p:spPr>
      </p:pic>
      <p:sp>
        <p:nvSpPr>
          <p:cNvPr id="6" name="矩形 5">
            <a:extLst>
              <a:ext uri="{FF2B5EF4-FFF2-40B4-BE49-F238E27FC236}">
                <a16:creationId xmlns:a16="http://schemas.microsoft.com/office/drawing/2014/main" id="{167F4E3F-D82F-1904-7FC0-86BD9C018FA1}"/>
              </a:ext>
            </a:extLst>
          </p:cNvPr>
          <p:cNvSpPr/>
          <p:nvPr/>
        </p:nvSpPr>
        <p:spPr>
          <a:xfrm>
            <a:off x="1643851" y="3714025"/>
            <a:ext cx="1587960"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模型訓練</a:t>
            </a:r>
            <a:endParaRPr lang="zh-TW" altLang="en-US" b="1" dirty="0">
              <a:solidFill>
                <a:schemeClr val="tx1"/>
              </a:solidFill>
            </a:endParaRPr>
          </a:p>
        </p:txBody>
      </p:sp>
      <p:sp>
        <p:nvSpPr>
          <p:cNvPr id="7" name="文字方塊 6">
            <a:extLst>
              <a:ext uri="{FF2B5EF4-FFF2-40B4-BE49-F238E27FC236}">
                <a16:creationId xmlns:a16="http://schemas.microsoft.com/office/drawing/2014/main" id="{06063219-4A0B-48BF-E97E-D6ED6EB276C0}"/>
              </a:ext>
            </a:extLst>
          </p:cNvPr>
          <p:cNvSpPr txBox="1"/>
          <p:nvPr/>
        </p:nvSpPr>
        <p:spPr>
          <a:xfrm>
            <a:off x="1643850" y="3987149"/>
            <a:ext cx="7346587" cy="102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本專題為研究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one-stage</a:t>
            </a:r>
            <a:r>
              <a:rPr lang="zh-TW" altLang="en-US" dirty="0">
                <a:latin typeface="標楷體" panose="03000509000000000000" pitchFamily="65" charset="-120"/>
                <a:ea typeface="標楷體" panose="03000509000000000000" pitchFamily="65" charset="-120"/>
              </a:rPr>
              <a:t>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two-stage</a:t>
            </a:r>
            <a:r>
              <a:rPr lang="zh-TW" altLang="en-US" dirty="0">
                <a:latin typeface="標楷體" panose="03000509000000000000" pitchFamily="65" charset="-120"/>
                <a:ea typeface="標楷體" panose="03000509000000000000" pitchFamily="65" charset="-120"/>
              </a:rPr>
              <a:t>模型的差異，選擇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RetinaNet</a:t>
            </a:r>
            <a:r>
              <a:rPr lang="zh-TW" altLang="en-US" dirty="0">
                <a:latin typeface="標楷體" panose="03000509000000000000" pitchFamily="65" charset="-120"/>
                <a:ea typeface="標楷體" panose="03000509000000000000" pitchFamily="65" charset="-120"/>
              </a:rPr>
              <a:t>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Faster-RCNN</a:t>
            </a:r>
            <a:r>
              <a:rPr lang="zh-TW" altLang="en-US" dirty="0">
                <a:latin typeface="標楷體" panose="03000509000000000000" pitchFamily="65" charset="-120"/>
                <a:ea typeface="標楷體" panose="03000509000000000000" pitchFamily="65" charset="-120"/>
              </a:rPr>
              <a:t>作為代表</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訓練後透過</a:t>
            </a:r>
            <a:r>
              <a:rPr lang="en-US" altLang="zh-TW" dirty="0">
                <a:latin typeface="標楷體" panose="03000509000000000000" pitchFamily="65" charset="-120"/>
                <a:ea typeface="標楷體" panose="03000509000000000000" pitchFamily="65" charset="-120"/>
              </a:rPr>
              <a:t>mAP</a:t>
            </a:r>
            <a:r>
              <a:rPr lang="zh-TW" altLang="en-US" dirty="0">
                <a:latin typeface="標楷體" panose="03000509000000000000" pitchFamily="65" charset="-120"/>
                <a:ea typeface="標楷體" panose="03000509000000000000" pitchFamily="65" charset="-120"/>
              </a:rPr>
              <a:t>值比較與非</a:t>
            </a:r>
            <a:r>
              <a:rPr lang="en-US" altLang="zh-TW" dirty="0">
                <a:latin typeface="標楷體" panose="03000509000000000000" pitchFamily="65" charset="-120"/>
                <a:ea typeface="標楷體" panose="03000509000000000000" pitchFamily="65" charset="-120"/>
              </a:rPr>
              <a:t>Kaggle</a:t>
            </a:r>
            <a:r>
              <a:rPr lang="zh-TW" altLang="en-US" dirty="0">
                <a:latin typeface="標楷體" panose="03000509000000000000" pitchFamily="65" charset="-120"/>
                <a:ea typeface="標楷體" panose="03000509000000000000" pitchFamily="65" charset="-120"/>
              </a:rPr>
              <a:t>坑洞照片進行實際預測</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18055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4767369" y="2520217"/>
            <a:ext cx="3663481" cy="841800"/>
          </a:xfrm>
          <a:prstGeom prst="rect">
            <a:avLst/>
          </a:prstGeom>
        </p:spPr>
        <p:txBody>
          <a:bodyPr spcFirstLastPara="1" wrap="square" lIns="91425" tIns="91425" rIns="91425" bIns="91425" anchor="ctr" anchorCtr="0">
            <a:noAutofit/>
          </a:bodyPr>
          <a:lstStyle/>
          <a:p>
            <a:r>
              <a:rPr lang="zh-TW" altLang="en-US" dirty="0"/>
              <a:t>實驗設計與績效評估</a:t>
            </a:r>
            <a:endParaRPr dirty="0"/>
          </a:p>
        </p:txBody>
      </p:sp>
      <p:sp>
        <p:nvSpPr>
          <p:cNvPr id="223" name="Google Shape;223;p34"/>
          <p:cNvSpPr txBox="1">
            <a:spLocks noGrp="1"/>
          </p:cNvSpPr>
          <p:nvPr>
            <p:ph type="subTitle" idx="1"/>
          </p:nvPr>
        </p:nvSpPr>
        <p:spPr>
          <a:xfrm>
            <a:off x="3968350" y="3764331"/>
            <a:ext cx="4462500" cy="6780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chemeClr val="dk1"/>
              </a:buClr>
              <a:buSzPts val="11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實驗環境</a:t>
            </a:r>
            <a:endParaRPr lang="zh-TW" altLang="en-US" sz="1400" dirty="0">
              <a:solidFill>
                <a:schemeClr val="tx1"/>
              </a:solidFill>
              <a:latin typeface="標楷體" panose="03000509000000000000" pitchFamily="65" charset="-120"/>
              <a:ea typeface="標楷體" panose="03000509000000000000" pitchFamily="65" charset="-120"/>
            </a:endParaRPr>
          </a:p>
          <a:p>
            <a:pPr marL="171450" lvl="0" indent="-171450" rtl="0">
              <a:spcBef>
                <a:spcPts val="0"/>
              </a:spcBef>
              <a:spcAft>
                <a:spcPts val="0"/>
              </a:spcAft>
              <a:buClr>
                <a:schemeClr val="dk1"/>
              </a:buClr>
              <a:buSzPts val="11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實驗結果</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2285565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績效評估</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實驗設計與</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224991"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實驗環境</a:t>
            </a:r>
            <a:endParaRPr lang="zh-TW" altLang="en-US" b="1" dirty="0">
              <a:solidFill>
                <a:schemeClr val="tx1"/>
              </a:solidFill>
            </a:endParaRP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aphicFrame>
        <p:nvGraphicFramePr>
          <p:cNvPr id="10" name="表格 10">
            <a:extLst>
              <a:ext uri="{FF2B5EF4-FFF2-40B4-BE49-F238E27FC236}">
                <a16:creationId xmlns:a16="http://schemas.microsoft.com/office/drawing/2014/main" id="{3726A492-E045-1604-8C61-B34CA7C0D64F}"/>
              </a:ext>
            </a:extLst>
          </p:cNvPr>
          <p:cNvGraphicFramePr>
            <a:graphicFrameLocks noGrp="1"/>
          </p:cNvGraphicFramePr>
          <p:nvPr>
            <p:extLst>
              <p:ext uri="{D42A27DB-BD31-4B8C-83A1-F6EECF244321}">
                <p14:modId xmlns:p14="http://schemas.microsoft.com/office/powerpoint/2010/main" val="3898824048"/>
              </p:ext>
            </p:extLst>
          </p:nvPr>
        </p:nvGraphicFramePr>
        <p:xfrm>
          <a:off x="1643851" y="872004"/>
          <a:ext cx="6314712" cy="3797720"/>
        </p:xfrm>
        <a:graphic>
          <a:graphicData uri="http://schemas.openxmlformats.org/drawingml/2006/table">
            <a:tbl>
              <a:tblPr firstRow="1" bandRow="1">
                <a:tableStyleId>{CF047622-9E11-469F-98DF-3E787D387BD6}</a:tableStyleId>
              </a:tblPr>
              <a:tblGrid>
                <a:gridCol w="3157356">
                  <a:extLst>
                    <a:ext uri="{9D8B030D-6E8A-4147-A177-3AD203B41FA5}">
                      <a16:colId xmlns:a16="http://schemas.microsoft.com/office/drawing/2014/main" val="4172372905"/>
                    </a:ext>
                  </a:extLst>
                </a:gridCol>
                <a:gridCol w="3157356">
                  <a:extLst>
                    <a:ext uri="{9D8B030D-6E8A-4147-A177-3AD203B41FA5}">
                      <a16:colId xmlns:a16="http://schemas.microsoft.com/office/drawing/2014/main" val="4182662600"/>
                    </a:ext>
                  </a:extLst>
                </a:gridCol>
              </a:tblGrid>
              <a:tr h="474715">
                <a:tc>
                  <a:txBody>
                    <a:bodyPr/>
                    <a:lstStyle/>
                    <a:p>
                      <a:pPr algn="ctr"/>
                      <a:r>
                        <a:rPr lang="en-US" altLang="zh-TW" dirty="0">
                          <a:effectLst/>
                          <a:latin typeface="Times New Roman" panose="02020603050405020304" pitchFamily="18" charset="0"/>
                          <a:cs typeface="Times New Roman" panose="02020603050405020304" pitchFamily="18" charset="0"/>
                        </a:rPr>
                        <a:t>GPU</a:t>
                      </a:r>
                      <a:endParaRPr lang="zh-TW" altLang="en-US" dirty="0">
                        <a:effectLst/>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NVIDIA GeForce GTX 1050</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2885530335"/>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RAM</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15.9GB</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3043494204"/>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Disk</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301GB</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1085659968"/>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Python</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3.6.4</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186103342"/>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TensorFlow</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2.2.0</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3057282493"/>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matplotlib</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3.5.3</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4006900072"/>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keras</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2.7.0</a:t>
                      </a:r>
                      <a:endParaRPr lang="zh-TW" altLang="en-US" dirty="0">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3002540280"/>
                  </a:ext>
                </a:extLst>
              </a:tr>
              <a:tr h="474715">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Pillow</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zh-TW" altLang="zh-TW"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8.4.0</a:t>
                      </a:r>
                      <a:endParaRPr lang="zh-TW"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3182991070"/>
                  </a:ext>
                </a:extLst>
              </a:tr>
            </a:tbl>
          </a:graphicData>
        </a:graphic>
      </p:graphicFrame>
    </p:spTree>
    <p:extLst>
      <p:ext uri="{BB962C8B-B14F-4D97-AF65-F5344CB8AC3E}">
        <p14:creationId xmlns:p14="http://schemas.microsoft.com/office/powerpoint/2010/main" val="704583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績效評估</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實驗設計與</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224991"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實驗結果</a:t>
            </a:r>
            <a:endParaRPr lang="zh-TW" altLang="en-US" b="1" dirty="0">
              <a:solidFill>
                <a:schemeClr val="tx1"/>
              </a:solidFill>
            </a:endParaRP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字方塊 1">
            <a:extLst>
              <a:ext uri="{FF2B5EF4-FFF2-40B4-BE49-F238E27FC236}">
                <a16:creationId xmlns:a16="http://schemas.microsoft.com/office/drawing/2014/main" id="{05AE97C2-92B2-E450-1EEE-E1D2A0B6E459}"/>
              </a:ext>
            </a:extLst>
          </p:cNvPr>
          <p:cNvSpPr txBox="1"/>
          <p:nvPr/>
        </p:nvSpPr>
        <p:spPr>
          <a:xfrm>
            <a:off x="1643851" y="757295"/>
            <a:ext cx="6381212" cy="458587"/>
          </a:xfrm>
          <a:prstGeom prst="rect">
            <a:avLst/>
          </a:prstGeom>
          <a:noFill/>
        </p:spPr>
        <p:txBody>
          <a:bodyPr wrap="square" rtlCol="0">
            <a:spAutoFit/>
          </a:bodyPr>
          <a:lstStyle/>
          <a:p>
            <a:pPr algn="just">
              <a:lnSpc>
                <a:spcPct val="150000"/>
              </a:lnSpc>
              <a:spcBef>
                <a:spcPts val="1200"/>
              </a:spcBef>
              <a:spcAft>
                <a:spcPts val="1200"/>
              </a:spcAft>
            </a:pPr>
            <a:r>
              <a:rPr lang="zh-TW" altLang="zh-TW" sz="1800" b="1" dirty="0">
                <a:effectLst/>
                <a:latin typeface="Arial" panose="020B0604020202020204" pitchFamily="34" charset="0"/>
                <a:ea typeface="標楷體" panose="03000509000000000000" pitchFamily="65" charset="-120"/>
                <a:cs typeface="Arial Unicode MS"/>
              </a:rPr>
              <a:t>1.非</a:t>
            </a:r>
            <a:r>
              <a:rPr lang="en-US" altLang="zh-TW" sz="1800" b="1" dirty="0">
                <a:latin typeface="Arial" panose="020B0604020202020204" pitchFamily="34" charset="0"/>
                <a:ea typeface="標楷體" panose="03000509000000000000" pitchFamily="65" charset="-120"/>
                <a:cs typeface="Arial Unicode MS"/>
              </a:rPr>
              <a:t>K</a:t>
            </a:r>
            <a:r>
              <a:rPr lang="zh-TW" altLang="zh-TW" sz="1800" b="1" dirty="0">
                <a:effectLst/>
                <a:latin typeface="Arial" panose="020B0604020202020204" pitchFamily="34" charset="0"/>
                <a:ea typeface="Times New Roman" panose="02020603050405020304" pitchFamily="18" charset="0"/>
              </a:rPr>
              <a:t>aggle</a:t>
            </a:r>
            <a:r>
              <a:rPr lang="zh-TW" altLang="zh-TW" sz="1800" b="1" dirty="0">
                <a:effectLst/>
                <a:latin typeface="Arial" panose="020B0604020202020204" pitchFamily="34" charset="0"/>
                <a:ea typeface="標楷體" panose="03000509000000000000" pitchFamily="65" charset="-120"/>
                <a:cs typeface="Arial Unicode MS"/>
              </a:rPr>
              <a:t>照片集實際預測結果比較</a:t>
            </a:r>
            <a:r>
              <a:rPr lang="en-US" altLang="zh-TW" sz="1800" b="1" dirty="0">
                <a:effectLst/>
                <a:latin typeface="Arial" panose="020B0604020202020204" pitchFamily="34" charset="0"/>
                <a:ea typeface="標楷體" panose="03000509000000000000" pitchFamily="65" charset="-120"/>
                <a:cs typeface="Arial Unicode MS"/>
              </a:rPr>
              <a:t>(a)</a:t>
            </a:r>
            <a:endParaRPr lang="zh-TW" altLang="zh-TW" sz="1800" dirty="0">
              <a:effectLst/>
              <a:latin typeface="Arial" panose="020B0604020202020204" pitchFamily="34" charset="0"/>
              <a:ea typeface="新細明體" panose="02020500000000000000" pitchFamily="18" charset="-120"/>
            </a:endParaRPr>
          </a:p>
        </p:txBody>
      </p:sp>
      <p:pic>
        <p:nvPicPr>
          <p:cNvPr id="5" name="image10.png">
            <a:extLst>
              <a:ext uri="{FF2B5EF4-FFF2-40B4-BE49-F238E27FC236}">
                <a16:creationId xmlns:a16="http://schemas.microsoft.com/office/drawing/2014/main" id="{821EA910-C1C5-4525-5DCC-99E8F2481592}"/>
              </a:ext>
            </a:extLst>
          </p:cNvPr>
          <p:cNvPicPr/>
          <p:nvPr/>
        </p:nvPicPr>
        <p:blipFill>
          <a:blip r:embed="rId3"/>
          <a:srcRect/>
          <a:stretch>
            <a:fillRect/>
          </a:stretch>
        </p:blipFill>
        <p:spPr>
          <a:xfrm>
            <a:off x="1725714" y="1657558"/>
            <a:ext cx="3090591" cy="2059147"/>
          </a:xfrm>
          <a:prstGeom prst="rect">
            <a:avLst/>
          </a:prstGeom>
          <a:ln/>
        </p:spPr>
      </p:pic>
      <p:pic>
        <p:nvPicPr>
          <p:cNvPr id="6" name="image6.png">
            <a:extLst>
              <a:ext uri="{FF2B5EF4-FFF2-40B4-BE49-F238E27FC236}">
                <a16:creationId xmlns:a16="http://schemas.microsoft.com/office/drawing/2014/main" id="{A6C34F5E-FDAD-1296-4EAB-8FC08175CFE6}"/>
              </a:ext>
            </a:extLst>
          </p:cNvPr>
          <p:cNvPicPr/>
          <p:nvPr/>
        </p:nvPicPr>
        <p:blipFill>
          <a:blip r:embed="rId4"/>
          <a:srcRect/>
          <a:stretch>
            <a:fillRect/>
          </a:stretch>
        </p:blipFill>
        <p:spPr>
          <a:xfrm>
            <a:off x="5193609" y="1648820"/>
            <a:ext cx="3119753" cy="2067885"/>
          </a:xfrm>
          <a:prstGeom prst="rect">
            <a:avLst/>
          </a:prstGeom>
          <a:ln/>
        </p:spPr>
      </p:pic>
      <p:sp>
        <p:nvSpPr>
          <p:cNvPr id="7" name="文字方塊 6">
            <a:extLst>
              <a:ext uri="{FF2B5EF4-FFF2-40B4-BE49-F238E27FC236}">
                <a16:creationId xmlns:a16="http://schemas.microsoft.com/office/drawing/2014/main" id="{58AB57B6-CCFA-D974-0E86-97EFC0324CDA}"/>
              </a:ext>
            </a:extLst>
          </p:cNvPr>
          <p:cNvSpPr txBox="1"/>
          <p:nvPr/>
        </p:nvSpPr>
        <p:spPr>
          <a:xfrm>
            <a:off x="1725714" y="3867004"/>
            <a:ext cx="6587648" cy="13450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u="none" strike="noStrike" dirty="0">
                <a:effectLst/>
                <a:latin typeface="標楷體" panose="03000509000000000000" pitchFamily="65" charset="-120"/>
                <a:ea typeface="標楷體" panose="03000509000000000000" pitchFamily="65" charset="-120"/>
                <a:cs typeface="Arial Unicode MS"/>
              </a:rPr>
              <a:t>可以發現大部份狀況下都能準確預測</a:t>
            </a:r>
            <a:endParaRPr lang="en-US" altLang="zh-TW" u="none" strike="noStrike" dirty="0">
              <a:effectLst/>
              <a:latin typeface="標楷體" panose="03000509000000000000" pitchFamily="65" charset="-120"/>
              <a:ea typeface="標楷體" panose="03000509000000000000" pitchFamily="65" charset="-120"/>
              <a:cs typeface="Arial Unicode MS"/>
            </a:endParaRPr>
          </a:p>
          <a:p>
            <a:pPr marL="285750" indent="-285750">
              <a:lnSpc>
                <a:spcPct val="150000"/>
              </a:lnSpc>
              <a:buFont typeface="Arial" panose="020B0604020202020204" pitchFamily="34" charset="0"/>
              <a:buChar char="•"/>
            </a:pPr>
            <a:r>
              <a:rPr lang="zh-TW" altLang="zh-TW" u="none" strike="noStrike" dirty="0">
                <a:effectLst/>
                <a:latin typeface="標楷體" panose="03000509000000000000" pitchFamily="65" charset="-120"/>
                <a:ea typeface="標楷體" panose="03000509000000000000" pitchFamily="65" charset="-120"/>
                <a:cs typeface="Arial Unicode MS"/>
              </a:rPr>
              <a:t>但像圖中右側燈光明顯不足的情況下，模型在判斷時仍然較為吃力，無法準確判斷出坑洞。</a:t>
            </a:r>
            <a:endParaRPr lang="zh-TW" altLang="zh-TW" u="none" strike="noStrike" dirty="0">
              <a:effectLst/>
              <a:latin typeface="標楷體" panose="03000509000000000000" pitchFamily="65" charset="-120"/>
              <a:ea typeface="標楷體" panose="03000509000000000000" pitchFamily="65" charset="-120"/>
            </a:endParaRPr>
          </a:p>
          <a:p>
            <a:pPr>
              <a:lnSpc>
                <a:spcPct val="150000"/>
              </a:lnSpc>
            </a:pPr>
            <a:endParaRPr lang="zh-TW" altLang="en-US" dirty="0"/>
          </a:p>
        </p:txBody>
      </p:sp>
      <p:sp>
        <p:nvSpPr>
          <p:cNvPr id="9" name="文字方塊 8">
            <a:extLst>
              <a:ext uri="{FF2B5EF4-FFF2-40B4-BE49-F238E27FC236}">
                <a16:creationId xmlns:a16="http://schemas.microsoft.com/office/drawing/2014/main" id="{652D783F-BFB6-B1F2-87EC-62AF14220621}"/>
              </a:ext>
            </a:extLst>
          </p:cNvPr>
          <p:cNvSpPr txBox="1"/>
          <p:nvPr/>
        </p:nvSpPr>
        <p:spPr>
          <a:xfrm>
            <a:off x="2235264" y="1340603"/>
            <a:ext cx="2071489" cy="307777"/>
          </a:xfrm>
          <a:prstGeom prst="rect">
            <a:avLst/>
          </a:prstGeom>
          <a:noFill/>
        </p:spPr>
        <p:txBody>
          <a:bodyPr wrap="square" rtlCol="0">
            <a:spAutoFit/>
          </a:bodyPr>
          <a:lstStyle/>
          <a:p>
            <a:pPr algn="ctr"/>
            <a:r>
              <a:rPr lang="en-US" altLang="zh-TW" dirty="0" err="1">
                <a:latin typeface="Times New Roman" panose="02020603050405020304" pitchFamily="18" charset="0"/>
                <a:cs typeface="Times New Roman" panose="02020603050405020304" pitchFamily="18" charset="0"/>
              </a:rPr>
              <a:t>RetinaNet</a:t>
            </a:r>
            <a:endParaRPr lang="zh-TW" altLang="en-US"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B12A3907-6506-B2AD-BAA0-3FAFE4A1EC01}"/>
              </a:ext>
            </a:extLst>
          </p:cNvPr>
          <p:cNvSpPr txBox="1"/>
          <p:nvPr/>
        </p:nvSpPr>
        <p:spPr>
          <a:xfrm>
            <a:off x="5703161" y="1340602"/>
            <a:ext cx="2071489" cy="307777"/>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Faster-RCNN</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947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績效評估</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實驗設計與</a:t>
            </a: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字方塊 1">
            <a:extLst>
              <a:ext uri="{FF2B5EF4-FFF2-40B4-BE49-F238E27FC236}">
                <a16:creationId xmlns:a16="http://schemas.microsoft.com/office/drawing/2014/main" id="{05AE97C2-92B2-E450-1EEE-E1D2A0B6E459}"/>
              </a:ext>
            </a:extLst>
          </p:cNvPr>
          <p:cNvSpPr txBox="1"/>
          <p:nvPr/>
        </p:nvSpPr>
        <p:spPr>
          <a:xfrm>
            <a:off x="1643851" y="540912"/>
            <a:ext cx="6381212" cy="458587"/>
          </a:xfrm>
          <a:prstGeom prst="rect">
            <a:avLst/>
          </a:prstGeom>
          <a:noFill/>
        </p:spPr>
        <p:txBody>
          <a:bodyPr wrap="square" rtlCol="0">
            <a:spAutoFit/>
          </a:bodyPr>
          <a:lstStyle/>
          <a:p>
            <a:pPr algn="just">
              <a:lnSpc>
                <a:spcPct val="150000"/>
              </a:lnSpc>
              <a:spcBef>
                <a:spcPts val="1200"/>
              </a:spcBef>
              <a:spcAft>
                <a:spcPts val="1200"/>
              </a:spcAft>
            </a:pPr>
            <a:r>
              <a:rPr lang="zh-TW" altLang="zh-TW" sz="1800" b="1" dirty="0">
                <a:effectLst/>
                <a:latin typeface="Arial" panose="020B0604020202020204" pitchFamily="34" charset="0"/>
                <a:ea typeface="標楷體" panose="03000509000000000000" pitchFamily="65" charset="-120"/>
                <a:cs typeface="Arial Unicode MS"/>
              </a:rPr>
              <a:t>1.非</a:t>
            </a:r>
            <a:r>
              <a:rPr lang="en-US" altLang="zh-TW" sz="1800" b="1" dirty="0">
                <a:effectLst/>
                <a:latin typeface="Arial" panose="020B0604020202020204" pitchFamily="34" charset="0"/>
                <a:ea typeface="標楷體" panose="03000509000000000000" pitchFamily="65" charset="-120"/>
                <a:cs typeface="Arial Unicode MS"/>
              </a:rPr>
              <a:t>K</a:t>
            </a:r>
            <a:r>
              <a:rPr lang="zh-TW" altLang="zh-TW" sz="1800" b="1" dirty="0">
                <a:effectLst/>
                <a:latin typeface="Arial" panose="020B0604020202020204" pitchFamily="34" charset="0"/>
                <a:ea typeface="Times New Roman" panose="02020603050405020304" pitchFamily="18" charset="0"/>
              </a:rPr>
              <a:t>aggle</a:t>
            </a:r>
            <a:r>
              <a:rPr lang="zh-TW" altLang="zh-TW" sz="1800" b="1" dirty="0">
                <a:effectLst/>
                <a:latin typeface="Arial" panose="020B0604020202020204" pitchFamily="34" charset="0"/>
                <a:ea typeface="標楷體" panose="03000509000000000000" pitchFamily="65" charset="-120"/>
                <a:cs typeface="Arial Unicode MS"/>
              </a:rPr>
              <a:t>照片集實際預測結果比較</a:t>
            </a:r>
            <a:r>
              <a:rPr lang="en-US" altLang="zh-TW" sz="1800" b="1" dirty="0">
                <a:effectLst/>
                <a:latin typeface="Arial" panose="020B0604020202020204" pitchFamily="34" charset="0"/>
                <a:ea typeface="標楷體" panose="03000509000000000000" pitchFamily="65" charset="-120"/>
                <a:cs typeface="Arial Unicode MS"/>
              </a:rPr>
              <a:t>(b)</a:t>
            </a:r>
            <a:endParaRPr lang="zh-TW" altLang="zh-TW" sz="1800" dirty="0">
              <a:effectLst/>
              <a:latin typeface="Arial" panose="020B0604020202020204" pitchFamily="34" charset="0"/>
              <a:ea typeface="新細明體" panose="02020500000000000000" pitchFamily="18" charset="-120"/>
            </a:endParaRPr>
          </a:p>
        </p:txBody>
      </p:sp>
      <p:sp>
        <p:nvSpPr>
          <p:cNvPr id="7" name="文字方塊 6">
            <a:extLst>
              <a:ext uri="{FF2B5EF4-FFF2-40B4-BE49-F238E27FC236}">
                <a16:creationId xmlns:a16="http://schemas.microsoft.com/office/drawing/2014/main" id="{58AB57B6-CCFA-D974-0E86-97EFC0324CDA}"/>
              </a:ext>
            </a:extLst>
          </p:cNvPr>
          <p:cNvSpPr txBox="1"/>
          <p:nvPr/>
        </p:nvSpPr>
        <p:spPr>
          <a:xfrm>
            <a:off x="1725714" y="3650621"/>
            <a:ext cx="6587648" cy="10235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dirty="0">
                <a:effectLst/>
                <a:ea typeface="標楷體" panose="03000509000000000000" pitchFamily="65" charset="-120"/>
                <a:cs typeface="Arial Unicode MS"/>
              </a:rPr>
              <a:t>影像中存在大量小型或密集的目標物體</a:t>
            </a:r>
            <a:r>
              <a:rPr lang="zh-TW" altLang="en-US" dirty="0">
                <a:ea typeface="標楷體" panose="03000509000000000000" pitchFamily="65" charset="-120"/>
                <a:cs typeface="Arial Unicode MS"/>
              </a:rPr>
              <a:t>時，</a:t>
            </a:r>
            <a:r>
              <a:rPr lang="zh-TW" altLang="zh-TW" dirty="0">
                <a:effectLst/>
                <a:ea typeface="Times New Roman" panose="02020603050405020304" pitchFamily="18" charset="0"/>
              </a:rPr>
              <a:t>Faster-RCNN</a:t>
            </a:r>
            <a:r>
              <a:rPr lang="zh-TW" altLang="zh-TW" dirty="0">
                <a:effectLst/>
                <a:ea typeface="標楷體" panose="03000509000000000000" pitchFamily="65" charset="-120"/>
                <a:cs typeface="Arial Unicode MS"/>
              </a:rPr>
              <a:t>的物體檢測性能通常較佳</a:t>
            </a:r>
            <a:endParaRPr lang="en-US" altLang="zh-TW" dirty="0">
              <a:effectLst/>
              <a:ea typeface="標楷體" panose="03000509000000000000" pitchFamily="65" charset="-120"/>
              <a:cs typeface="Arial Unicode MS"/>
            </a:endParaRPr>
          </a:p>
          <a:p>
            <a:pPr marL="285750" indent="-285750">
              <a:lnSpc>
                <a:spcPct val="150000"/>
              </a:lnSpc>
              <a:buFont typeface="Arial" panose="020B0604020202020204" pitchFamily="34" charset="0"/>
              <a:buChar char="•"/>
            </a:pPr>
            <a:r>
              <a:rPr lang="zh-TW" altLang="zh-TW" dirty="0">
                <a:effectLst/>
                <a:ea typeface="標楷體" panose="03000509000000000000" pitchFamily="65" charset="-120"/>
                <a:cs typeface="Arial Unicode MS"/>
              </a:rPr>
              <a:t>有效地處理多個候選區域，並且在複雜場景中提供更精確的物體定位和識別。</a:t>
            </a:r>
            <a:endParaRPr lang="zh-TW" altLang="en-US" dirty="0"/>
          </a:p>
        </p:txBody>
      </p:sp>
      <p:sp>
        <p:nvSpPr>
          <p:cNvPr id="9" name="文字方塊 8">
            <a:extLst>
              <a:ext uri="{FF2B5EF4-FFF2-40B4-BE49-F238E27FC236}">
                <a16:creationId xmlns:a16="http://schemas.microsoft.com/office/drawing/2014/main" id="{652D783F-BFB6-B1F2-87EC-62AF14220621}"/>
              </a:ext>
            </a:extLst>
          </p:cNvPr>
          <p:cNvSpPr txBox="1"/>
          <p:nvPr/>
        </p:nvSpPr>
        <p:spPr>
          <a:xfrm>
            <a:off x="2235264" y="1124220"/>
            <a:ext cx="2071489" cy="307777"/>
          </a:xfrm>
          <a:prstGeom prst="rect">
            <a:avLst/>
          </a:prstGeom>
          <a:noFill/>
        </p:spPr>
        <p:txBody>
          <a:bodyPr wrap="square" rtlCol="0">
            <a:spAutoFit/>
          </a:bodyPr>
          <a:lstStyle/>
          <a:p>
            <a:pPr algn="ctr"/>
            <a:r>
              <a:rPr lang="en-US" altLang="zh-TW" dirty="0" err="1">
                <a:latin typeface="Times New Roman" panose="02020603050405020304" pitchFamily="18" charset="0"/>
                <a:cs typeface="Times New Roman" panose="02020603050405020304" pitchFamily="18" charset="0"/>
              </a:rPr>
              <a:t>RetinaNet</a:t>
            </a:r>
            <a:endParaRPr lang="zh-TW" altLang="en-US"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B12A3907-6506-B2AD-BAA0-3FAFE4A1EC01}"/>
              </a:ext>
            </a:extLst>
          </p:cNvPr>
          <p:cNvSpPr txBox="1"/>
          <p:nvPr/>
        </p:nvSpPr>
        <p:spPr>
          <a:xfrm>
            <a:off x="5703161" y="1124219"/>
            <a:ext cx="2071489" cy="307777"/>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Faster-RCNN</a:t>
            </a:r>
            <a:endParaRPr lang="zh-TW" altLang="en-US" dirty="0">
              <a:latin typeface="Times New Roman" panose="02020603050405020304" pitchFamily="18" charset="0"/>
              <a:cs typeface="Times New Roman" panose="02020603050405020304" pitchFamily="18" charset="0"/>
            </a:endParaRPr>
          </a:p>
        </p:txBody>
      </p:sp>
      <p:pic>
        <p:nvPicPr>
          <p:cNvPr id="13" name="image7.png">
            <a:extLst>
              <a:ext uri="{FF2B5EF4-FFF2-40B4-BE49-F238E27FC236}">
                <a16:creationId xmlns:a16="http://schemas.microsoft.com/office/drawing/2014/main" id="{DA7F8727-6B27-D15B-6458-24F9BFD9C68C}"/>
              </a:ext>
            </a:extLst>
          </p:cNvPr>
          <p:cNvPicPr/>
          <p:nvPr/>
        </p:nvPicPr>
        <p:blipFill>
          <a:blip r:embed="rId3"/>
          <a:srcRect/>
          <a:stretch>
            <a:fillRect/>
          </a:stretch>
        </p:blipFill>
        <p:spPr>
          <a:xfrm>
            <a:off x="1813761" y="1441175"/>
            <a:ext cx="3020696" cy="2059147"/>
          </a:xfrm>
          <a:prstGeom prst="rect">
            <a:avLst/>
          </a:prstGeom>
          <a:ln/>
        </p:spPr>
      </p:pic>
      <p:pic>
        <p:nvPicPr>
          <p:cNvPr id="14" name="image8.png">
            <a:extLst>
              <a:ext uri="{FF2B5EF4-FFF2-40B4-BE49-F238E27FC236}">
                <a16:creationId xmlns:a16="http://schemas.microsoft.com/office/drawing/2014/main" id="{FC816B06-EB91-56AF-0EA4-72F1A3AB7502}"/>
              </a:ext>
            </a:extLst>
          </p:cNvPr>
          <p:cNvPicPr/>
          <p:nvPr/>
        </p:nvPicPr>
        <p:blipFill>
          <a:blip r:embed="rId4"/>
          <a:srcRect/>
          <a:stretch>
            <a:fillRect/>
          </a:stretch>
        </p:blipFill>
        <p:spPr>
          <a:xfrm>
            <a:off x="5144901" y="1431996"/>
            <a:ext cx="3188008" cy="2083168"/>
          </a:xfrm>
          <a:prstGeom prst="rect">
            <a:avLst/>
          </a:prstGeom>
          <a:ln/>
        </p:spPr>
      </p:pic>
    </p:spTree>
    <p:extLst>
      <p:ext uri="{BB962C8B-B14F-4D97-AF65-F5344CB8AC3E}">
        <p14:creationId xmlns:p14="http://schemas.microsoft.com/office/powerpoint/2010/main" val="112535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標楷體" panose="03000509000000000000" pitchFamily="65" charset="-120"/>
                <a:ea typeface="標楷體" panose="03000509000000000000" pitchFamily="65" charset="-120"/>
              </a:rPr>
              <a:t>報告大綱</a:t>
            </a:r>
            <a:endParaRPr dirty="0">
              <a:latin typeface="標楷體" panose="03000509000000000000" pitchFamily="65" charset="-120"/>
              <a:ea typeface="標楷體" panose="03000509000000000000" pitchFamily="65" charset="-120"/>
            </a:endParaRPr>
          </a:p>
        </p:txBody>
      </p:sp>
      <p:sp>
        <p:nvSpPr>
          <p:cNvPr id="198" name="Google Shape;198;p32"/>
          <p:cNvSpPr txBox="1">
            <a:spLocks noGrp="1"/>
          </p:cNvSpPr>
          <p:nvPr>
            <p:ph type="ctrTitle" idx="2"/>
          </p:nvPr>
        </p:nvSpPr>
        <p:spPr>
          <a:xfrm>
            <a:off x="1137685" y="1391988"/>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標楷體" panose="03000509000000000000" pitchFamily="65" charset="-120"/>
                <a:ea typeface="標楷體" panose="03000509000000000000" pitchFamily="65" charset="-120"/>
              </a:rPr>
              <a:t>緒論</a:t>
            </a:r>
            <a:endParaRPr dirty="0">
              <a:latin typeface="標楷體" panose="03000509000000000000" pitchFamily="65" charset="-120"/>
              <a:ea typeface="標楷體" panose="03000509000000000000" pitchFamily="65" charset="-120"/>
            </a:endParaRPr>
          </a:p>
        </p:txBody>
      </p:sp>
      <p:sp>
        <p:nvSpPr>
          <p:cNvPr id="199" name="Google Shape;199;p32"/>
          <p:cNvSpPr txBox="1">
            <a:spLocks noGrp="1"/>
          </p:cNvSpPr>
          <p:nvPr>
            <p:ph type="title" idx="3"/>
          </p:nvPr>
        </p:nvSpPr>
        <p:spPr>
          <a:xfrm>
            <a:off x="-454865" y="146620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latin typeface="Montserrat" panose="00000500000000000000" pitchFamily="2" charset="0"/>
                <a:ea typeface="標楷體" panose="03000509000000000000" pitchFamily="65" charset="-120"/>
              </a:rPr>
              <a:t>01</a:t>
            </a:r>
            <a:endParaRPr sz="5400" dirty="0">
              <a:latin typeface="Montserrat" panose="00000500000000000000" pitchFamily="2" charset="0"/>
              <a:ea typeface="標楷體" panose="03000509000000000000" pitchFamily="65" charset="-120"/>
            </a:endParaRPr>
          </a:p>
        </p:txBody>
      </p:sp>
      <p:sp>
        <p:nvSpPr>
          <p:cNvPr id="200" name="Google Shape;200;p32"/>
          <p:cNvSpPr txBox="1">
            <a:spLocks noGrp="1"/>
          </p:cNvSpPr>
          <p:nvPr>
            <p:ph type="subTitle" idx="1"/>
          </p:nvPr>
        </p:nvSpPr>
        <p:spPr>
          <a:xfrm>
            <a:off x="1137685" y="1804050"/>
            <a:ext cx="2150400" cy="767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研究動機</a:t>
            </a:r>
            <a:endParaRPr lang="en-US" altLang="zh-TW" sz="1100" dirty="0">
              <a:latin typeface="標楷體" panose="03000509000000000000" pitchFamily="65" charset="-120"/>
              <a:ea typeface="標楷體" panose="03000509000000000000" pitchFamily="65" charset="-120"/>
            </a:endParaRPr>
          </a:p>
          <a:p>
            <a:pPr marL="171450" lvl="0" indent="-171450" algn="l" rtl="0">
              <a:spcBef>
                <a:spcPts val="0"/>
              </a:spcBef>
              <a:spcAft>
                <a:spcPts val="0"/>
              </a:spcAft>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研究目的</a:t>
            </a:r>
            <a:endParaRPr sz="1100" dirty="0">
              <a:latin typeface="標楷體" panose="03000509000000000000" pitchFamily="65" charset="-120"/>
              <a:ea typeface="標楷體" panose="03000509000000000000" pitchFamily="65" charset="-120"/>
            </a:endParaRPr>
          </a:p>
        </p:txBody>
      </p:sp>
      <p:sp>
        <p:nvSpPr>
          <p:cNvPr id="20" name="Google Shape;198;p32">
            <a:extLst>
              <a:ext uri="{FF2B5EF4-FFF2-40B4-BE49-F238E27FC236}">
                <a16:creationId xmlns:a16="http://schemas.microsoft.com/office/drawing/2014/main" id="{9973A9C2-E985-AED8-CB08-78AA574833BB}"/>
              </a:ext>
            </a:extLst>
          </p:cNvPr>
          <p:cNvSpPr txBox="1">
            <a:spLocks/>
          </p:cNvSpPr>
          <p:nvPr/>
        </p:nvSpPr>
        <p:spPr>
          <a:xfrm>
            <a:off x="4096106" y="1466200"/>
            <a:ext cx="21504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zh-TW" altLang="en-US" dirty="0">
                <a:latin typeface="標楷體" panose="03000509000000000000" pitchFamily="65" charset="-120"/>
                <a:ea typeface="標楷體" panose="03000509000000000000" pitchFamily="65" charset="-120"/>
              </a:rPr>
              <a:t>研究方法</a:t>
            </a:r>
            <a:endParaRPr lang="en-US" dirty="0">
              <a:latin typeface="標楷體" panose="03000509000000000000" pitchFamily="65" charset="-120"/>
              <a:ea typeface="標楷體" panose="03000509000000000000" pitchFamily="65" charset="-120"/>
            </a:endParaRPr>
          </a:p>
        </p:txBody>
      </p:sp>
      <p:sp>
        <p:nvSpPr>
          <p:cNvPr id="21" name="Google Shape;199;p32">
            <a:extLst>
              <a:ext uri="{FF2B5EF4-FFF2-40B4-BE49-F238E27FC236}">
                <a16:creationId xmlns:a16="http://schemas.microsoft.com/office/drawing/2014/main" id="{D347331F-017F-0781-694C-8D72061B6180}"/>
              </a:ext>
            </a:extLst>
          </p:cNvPr>
          <p:cNvSpPr txBox="1">
            <a:spLocks/>
          </p:cNvSpPr>
          <p:nvPr/>
        </p:nvSpPr>
        <p:spPr>
          <a:xfrm>
            <a:off x="2503556" y="1540412"/>
            <a:ext cx="1493400" cy="9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400" dirty="0">
                <a:latin typeface="Montserrat" panose="00000500000000000000" pitchFamily="2" charset="0"/>
                <a:ea typeface="標楷體" panose="03000509000000000000" pitchFamily="65" charset="-120"/>
              </a:rPr>
              <a:t>03</a:t>
            </a:r>
          </a:p>
        </p:txBody>
      </p:sp>
      <p:sp>
        <p:nvSpPr>
          <p:cNvPr id="22" name="Google Shape;200;p32">
            <a:extLst>
              <a:ext uri="{FF2B5EF4-FFF2-40B4-BE49-F238E27FC236}">
                <a16:creationId xmlns:a16="http://schemas.microsoft.com/office/drawing/2014/main" id="{98797E71-7A56-3047-2759-F71338CFF9E7}"/>
              </a:ext>
            </a:extLst>
          </p:cNvPr>
          <p:cNvSpPr txBox="1">
            <a:spLocks/>
          </p:cNvSpPr>
          <p:nvPr/>
        </p:nvSpPr>
        <p:spPr>
          <a:xfrm>
            <a:off x="4096106" y="1878262"/>
            <a:ext cx="2150400" cy="76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accent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資料預處理</a:t>
            </a:r>
            <a:endParaRPr lang="en-US" altLang="zh-TW" sz="1100" dirty="0">
              <a:latin typeface="標楷體" panose="03000509000000000000" pitchFamily="65" charset="-120"/>
              <a:ea typeface="標楷體" panose="03000509000000000000" pitchFamily="65" charset="-120"/>
            </a:endParaRPr>
          </a:p>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建置模型資料</a:t>
            </a:r>
            <a:endParaRPr lang="en-US" altLang="zh-TW" sz="1100" dirty="0">
              <a:latin typeface="標楷體" panose="03000509000000000000" pitchFamily="65" charset="-120"/>
              <a:ea typeface="標楷體" panose="03000509000000000000" pitchFamily="65" charset="-120"/>
            </a:endParaRPr>
          </a:p>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模型訓練</a:t>
            </a:r>
            <a:endParaRPr lang="en-US" sz="1100" dirty="0">
              <a:latin typeface="標楷體" panose="03000509000000000000" pitchFamily="65" charset="-120"/>
              <a:ea typeface="標楷體" panose="03000509000000000000" pitchFamily="65" charset="-120"/>
            </a:endParaRPr>
          </a:p>
        </p:txBody>
      </p:sp>
      <p:sp>
        <p:nvSpPr>
          <p:cNvPr id="23" name="Google Shape;198;p32">
            <a:extLst>
              <a:ext uri="{FF2B5EF4-FFF2-40B4-BE49-F238E27FC236}">
                <a16:creationId xmlns:a16="http://schemas.microsoft.com/office/drawing/2014/main" id="{7601E188-9087-8C16-C907-5628AA09AEDB}"/>
              </a:ext>
            </a:extLst>
          </p:cNvPr>
          <p:cNvSpPr txBox="1">
            <a:spLocks/>
          </p:cNvSpPr>
          <p:nvPr/>
        </p:nvSpPr>
        <p:spPr>
          <a:xfrm>
            <a:off x="7054527" y="1391988"/>
            <a:ext cx="21504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zh-TW" altLang="en-US" dirty="0">
                <a:latin typeface="標楷體" panose="03000509000000000000" pitchFamily="65" charset="-120"/>
                <a:ea typeface="標楷體" panose="03000509000000000000" pitchFamily="65" charset="-120"/>
              </a:rPr>
              <a:t>結論與未來展望</a:t>
            </a:r>
            <a:endParaRPr lang="en-US" dirty="0">
              <a:latin typeface="標楷體" panose="03000509000000000000" pitchFamily="65" charset="-120"/>
              <a:ea typeface="標楷體" panose="03000509000000000000" pitchFamily="65" charset="-120"/>
            </a:endParaRPr>
          </a:p>
        </p:txBody>
      </p:sp>
      <p:sp>
        <p:nvSpPr>
          <p:cNvPr id="24" name="Google Shape;199;p32">
            <a:extLst>
              <a:ext uri="{FF2B5EF4-FFF2-40B4-BE49-F238E27FC236}">
                <a16:creationId xmlns:a16="http://schemas.microsoft.com/office/drawing/2014/main" id="{2673997A-2E5D-D324-7E7E-65C265BFF8AC}"/>
              </a:ext>
            </a:extLst>
          </p:cNvPr>
          <p:cNvSpPr txBox="1">
            <a:spLocks/>
          </p:cNvSpPr>
          <p:nvPr/>
        </p:nvSpPr>
        <p:spPr>
          <a:xfrm>
            <a:off x="5461977" y="1466200"/>
            <a:ext cx="1493400" cy="9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400" dirty="0">
                <a:latin typeface="Montserrat" panose="00000500000000000000" pitchFamily="2" charset="0"/>
                <a:ea typeface="標楷體" panose="03000509000000000000" pitchFamily="65" charset="-120"/>
              </a:rPr>
              <a:t>05</a:t>
            </a:r>
          </a:p>
        </p:txBody>
      </p:sp>
      <p:sp>
        <p:nvSpPr>
          <p:cNvPr id="25" name="Google Shape;200;p32">
            <a:extLst>
              <a:ext uri="{FF2B5EF4-FFF2-40B4-BE49-F238E27FC236}">
                <a16:creationId xmlns:a16="http://schemas.microsoft.com/office/drawing/2014/main" id="{54418BF4-BC2F-A34B-54AB-40C93ED9608C}"/>
              </a:ext>
            </a:extLst>
          </p:cNvPr>
          <p:cNvSpPr txBox="1">
            <a:spLocks/>
          </p:cNvSpPr>
          <p:nvPr/>
        </p:nvSpPr>
        <p:spPr>
          <a:xfrm>
            <a:off x="7054527" y="1804050"/>
            <a:ext cx="2150400" cy="76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accent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結論</a:t>
            </a:r>
            <a:endParaRPr lang="en-US" altLang="zh-TW" sz="1100" dirty="0">
              <a:latin typeface="標楷體" panose="03000509000000000000" pitchFamily="65" charset="-120"/>
              <a:ea typeface="標楷體" panose="03000509000000000000" pitchFamily="65" charset="-120"/>
            </a:endParaRPr>
          </a:p>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未來展望</a:t>
            </a:r>
            <a:endParaRPr lang="en-US" sz="1100" dirty="0">
              <a:latin typeface="標楷體" panose="03000509000000000000" pitchFamily="65" charset="-120"/>
              <a:ea typeface="標楷體" panose="03000509000000000000" pitchFamily="65" charset="-120"/>
            </a:endParaRPr>
          </a:p>
        </p:txBody>
      </p:sp>
      <p:sp>
        <p:nvSpPr>
          <p:cNvPr id="26" name="Google Shape;198;p32">
            <a:extLst>
              <a:ext uri="{FF2B5EF4-FFF2-40B4-BE49-F238E27FC236}">
                <a16:creationId xmlns:a16="http://schemas.microsoft.com/office/drawing/2014/main" id="{62090329-CAD0-63FD-CE86-84F2E223D2D7}"/>
              </a:ext>
            </a:extLst>
          </p:cNvPr>
          <p:cNvSpPr txBox="1">
            <a:spLocks/>
          </p:cNvSpPr>
          <p:nvPr/>
        </p:nvSpPr>
        <p:spPr>
          <a:xfrm>
            <a:off x="2421600" y="2992437"/>
            <a:ext cx="21504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zh-TW" altLang="en-US" dirty="0">
                <a:latin typeface="標楷體" panose="03000509000000000000" pitchFamily="65" charset="-120"/>
                <a:ea typeface="標楷體" panose="03000509000000000000" pitchFamily="65" charset="-120"/>
              </a:rPr>
              <a:t>文獻探討</a:t>
            </a:r>
            <a:endParaRPr lang="en-US" dirty="0">
              <a:latin typeface="標楷體" panose="03000509000000000000" pitchFamily="65" charset="-120"/>
              <a:ea typeface="標楷體" panose="03000509000000000000" pitchFamily="65" charset="-120"/>
            </a:endParaRPr>
          </a:p>
        </p:txBody>
      </p:sp>
      <p:sp>
        <p:nvSpPr>
          <p:cNvPr id="27" name="Google Shape;199;p32">
            <a:extLst>
              <a:ext uri="{FF2B5EF4-FFF2-40B4-BE49-F238E27FC236}">
                <a16:creationId xmlns:a16="http://schemas.microsoft.com/office/drawing/2014/main" id="{1FFF689D-E4D7-BABC-5178-462C3176C3CF}"/>
              </a:ext>
            </a:extLst>
          </p:cNvPr>
          <p:cNvSpPr txBox="1">
            <a:spLocks/>
          </p:cNvSpPr>
          <p:nvPr/>
        </p:nvSpPr>
        <p:spPr>
          <a:xfrm>
            <a:off x="829050" y="3066649"/>
            <a:ext cx="1493400" cy="9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400" dirty="0">
                <a:latin typeface="Montserrat" panose="00000500000000000000" pitchFamily="2" charset="0"/>
                <a:ea typeface="標楷體" panose="03000509000000000000" pitchFamily="65" charset="-120"/>
              </a:rPr>
              <a:t>02</a:t>
            </a:r>
          </a:p>
        </p:txBody>
      </p:sp>
      <p:sp>
        <p:nvSpPr>
          <p:cNvPr id="28" name="Google Shape;200;p32">
            <a:extLst>
              <a:ext uri="{FF2B5EF4-FFF2-40B4-BE49-F238E27FC236}">
                <a16:creationId xmlns:a16="http://schemas.microsoft.com/office/drawing/2014/main" id="{0627D5AF-A3E2-E743-6333-9971B6F85CB1}"/>
              </a:ext>
            </a:extLst>
          </p:cNvPr>
          <p:cNvSpPr txBox="1">
            <a:spLocks/>
          </p:cNvSpPr>
          <p:nvPr/>
        </p:nvSpPr>
        <p:spPr>
          <a:xfrm>
            <a:off x="2421600" y="3404499"/>
            <a:ext cx="2150400" cy="76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accent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indent="-171450">
              <a:buClr>
                <a:schemeClr val="dk1"/>
              </a:buClr>
              <a:buSzPts val="1100"/>
              <a:buFont typeface="Arial" panose="020B0604020202020204" pitchFamily="34" charset="0"/>
              <a:buChar char="•"/>
            </a:pPr>
            <a:r>
              <a:rPr lang="en-US" altLang="zh-TW" sz="1100" dirty="0" err="1">
                <a:latin typeface="標楷體" panose="03000509000000000000" pitchFamily="65" charset="-120"/>
                <a:ea typeface="標楷體" panose="03000509000000000000" pitchFamily="65" charset="-120"/>
              </a:rPr>
              <a:t>RetinaNet</a:t>
            </a:r>
            <a:endParaRPr lang="en-US" sz="1100" dirty="0">
              <a:latin typeface="標楷體" panose="03000509000000000000" pitchFamily="65" charset="-120"/>
              <a:ea typeface="標楷體" panose="03000509000000000000" pitchFamily="65" charset="-120"/>
            </a:endParaRPr>
          </a:p>
          <a:p>
            <a:pPr marL="171450" indent="-171450">
              <a:buClr>
                <a:schemeClr val="dk1"/>
              </a:buClr>
              <a:buSzPts val="1100"/>
              <a:buFont typeface="Arial" panose="020B0604020202020204" pitchFamily="34" charset="0"/>
              <a:buChar char="•"/>
            </a:pPr>
            <a:r>
              <a:rPr lang="en-US" sz="1100" dirty="0">
                <a:latin typeface="標楷體" panose="03000509000000000000" pitchFamily="65" charset="-120"/>
                <a:ea typeface="標楷體" panose="03000509000000000000" pitchFamily="65" charset="-120"/>
              </a:rPr>
              <a:t>Faster-RCNN</a:t>
            </a:r>
          </a:p>
        </p:txBody>
      </p:sp>
      <p:sp>
        <p:nvSpPr>
          <p:cNvPr id="29" name="Google Shape;198;p32">
            <a:extLst>
              <a:ext uri="{FF2B5EF4-FFF2-40B4-BE49-F238E27FC236}">
                <a16:creationId xmlns:a16="http://schemas.microsoft.com/office/drawing/2014/main" id="{046256CE-719B-6EBC-DDD9-2BF9EB19F866}"/>
              </a:ext>
            </a:extLst>
          </p:cNvPr>
          <p:cNvSpPr txBox="1">
            <a:spLocks/>
          </p:cNvSpPr>
          <p:nvPr/>
        </p:nvSpPr>
        <p:spPr>
          <a:xfrm>
            <a:off x="5565408" y="2992437"/>
            <a:ext cx="2482707"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zh-TW" altLang="en-US" dirty="0">
                <a:latin typeface="標楷體" panose="03000509000000000000" pitchFamily="65" charset="-120"/>
                <a:ea typeface="標楷體" panose="03000509000000000000" pitchFamily="65" charset="-120"/>
              </a:rPr>
              <a:t>實驗設計與績效評估</a:t>
            </a:r>
            <a:endParaRPr lang="en-US" altLang="zh-TW" dirty="0">
              <a:latin typeface="標楷體" panose="03000509000000000000" pitchFamily="65" charset="-120"/>
              <a:ea typeface="標楷體" panose="03000509000000000000" pitchFamily="65" charset="-120"/>
            </a:endParaRPr>
          </a:p>
          <a:p>
            <a:endParaRPr lang="en-US" dirty="0">
              <a:latin typeface="標楷體" panose="03000509000000000000" pitchFamily="65" charset="-120"/>
              <a:ea typeface="標楷體" panose="03000509000000000000" pitchFamily="65" charset="-120"/>
            </a:endParaRPr>
          </a:p>
        </p:txBody>
      </p:sp>
      <p:sp>
        <p:nvSpPr>
          <p:cNvPr id="30" name="Google Shape;199;p32">
            <a:extLst>
              <a:ext uri="{FF2B5EF4-FFF2-40B4-BE49-F238E27FC236}">
                <a16:creationId xmlns:a16="http://schemas.microsoft.com/office/drawing/2014/main" id="{007AD5D9-0B96-0D6D-7A49-345E2207CE51}"/>
              </a:ext>
            </a:extLst>
          </p:cNvPr>
          <p:cNvSpPr txBox="1">
            <a:spLocks/>
          </p:cNvSpPr>
          <p:nvPr/>
        </p:nvSpPr>
        <p:spPr>
          <a:xfrm>
            <a:off x="3972859" y="3066649"/>
            <a:ext cx="1493400" cy="9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400" dirty="0">
                <a:latin typeface="Montserrat" panose="00000500000000000000" pitchFamily="2" charset="0"/>
                <a:ea typeface="標楷體" panose="03000509000000000000" pitchFamily="65" charset="-120"/>
              </a:rPr>
              <a:t>04</a:t>
            </a:r>
          </a:p>
        </p:txBody>
      </p:sp>
      <p:sp>
        <p:nvSpPr>
          <p:cNvPr id="31" name="Google Shape;200;p32">
            <a:extLst>
              <a:ext uri="{FF2B5EF4-FFF2-40B4-BE49-F238E27FC236}">
                <a16:creationId xmlns:a16="http://schemas.microsoft.com/office/drawing/2014/main" id="{F8D953F2-A813-6023-E05F-68B8F0220571}"/>
              </a:ext>
            </a:extLst>
          </p:cNvPr>
          <p:cNvSpPr txBox="1">
            <a:spLocks/>
          </p:cNvSpPr>
          <p:nvPr/>
        </p:nvSpPr>
        <p:spPr>
          <a:xfrm>
            <a:off x="5565409" y="3404499"/>
            <a:ext cx="2150400" cy="76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accent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實驗環境</a:t>
            </a:r>
            <a:endParaRPr lang="en-US" altLang="zh-TW" sz="1100" dirty="0">
              <a:latin typeface="標楷體" panose="03000509000000000000" pitchFamily="65" charset="-120"/>
              <a:ea typeface="標楷體" panose="03000509000000000000" pitchFamily="65" charset="-120"/>
            </a:endParaRPr>
          </a:p>
          <a:p>
            <a:pPr marL="171450" indent="-171450">
              <a:buClr>
                <a:schemeClr val="dk1"/>
              </a:buClr>
              <a:buSzPts val="1100"/>
              <a:buFont typeface="Arial" panose="020B0604020202020204" pitchFamily="34" charset="0"/>
              <a:buChar char="•"/>
            </a:pPr>
            <a:r>
              <a:rPr lang="zh-TW" altLang="en-US" sz="1100" dirty="0">
                <a:latin typeface="標楷體" panose="03000509000000000000" pitchFamily="65" charset="-120"/>
                <a:ea typeface="標楷體" panose="03000509000000000000" pitchFamily="65" charset="-120"/>
              </a:rPr>
              <a:t>實驗結果</a:t>
            </a:r>
            <a:endParaRPr lang="en-US" sz="1100" dirty="0">
              <a:latin typeface="標楷體" panose="03000509000000000000" pitchFamily="65" charset="-120"/>
              <a:ea typeface="標楷體" panose="03000509000000000000" pitchFamily="65"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績效評估</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實驗設計與</a:t>
            </a: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字方塊 1">
            <a:extLst>
              <a:ext uri="{FF2B5EF4-FFF2-40B4-BE49-F238E27FC236}">
                <a16:creationId xmlns:a16="http://schemas.microsoft.com/office/drawing/2014/main" id="{05AE97C2-92B2-E450-1EEE-E1D2A0B6E459}"/>
              </a:ext>
            </a:extLst>
          </p:cNvPr>
          <p:cNvSpPr txBox="1"/>
          <p:nvPr/>
        </p:nvSpPr>
        <p:spPr>
          <a:xfrm>
            <a:off x="1643851" y="554870"/>
            <a:ext cx="6381212" cy="458587"/>
          </a:xfrm>
          <a:prstGeom prst="rect">
            <a:avLst/>
          </a:prstGeom>
          <a:noFill/>
        </p:spPr>
        <p:txBody>
          <a:bodyPr wrap="square" rtlCol="0">
            <a:spAutoFit/>
          </a:bodyPr>
          <a:lstStyle/>
          <a:p>
            <a:pPr algn="just">
              <a:lnSpc>
                <a:spcPct val="150000"/>
              </a:lnSpc>
              <a:spcBef>
                <a:spcPts val="1200"/>
              </a:spcBef>
              <a:spcAft>
                <a:spcPts val="1200"/>
              </a:spcAft>
            </a:pPr>
            <a:r>
              <a:rPr lang="zh-TW" altLang="zh-TW" sz="1800" b="1" dirty="0">
                <a:effectLst/>
                <a:latin typeface="Arial" panose="020B0604020202020204" pitchFamily="34" charset="0"/>
                <a:ea typeface="標楷體" panose="03000509000000000000" pitchFamily="65" charset="-120"/>
                <a:cs typeface="Arial Unicode MS"/>
              </a:rPr>
              <a:t>1.非</a:t>
            </a:r>
            <a:r>
              <a:rPr lang="en-US" altLang="zh-TW" sz="1800" b="1" dirty="0">
                <a:latin typeface="Arial" panose="020B0604020202020204" pitchFamily="34" charset="0"/>
                <a:ea typeface="標楷體" panose="03000509000000000000" pitchFamily="65" charset="-120"/>
                <a:cs typeface="Arial Unicode MS"/>
              </a:rPr>
              <a:t>K</a:t>
            </a:r>
            <a:r>
              <a:rPr lang="zh-TW" altLang="zh-TW" sz="1800" b="1" dirty="0">
                <a:effectLst/>
                <a:latin typeface="Arial" panose="020B0604020202020204" pitchFamily="34" charset="0"/>
                <a:ea typeface="Times New Roman" panose="02020603050405020304" pitchFamily="18" charset="0"/>
              </a:rPr>
              <a:t>aggle</a:t>
            </a:r>
            <a:r>
              <a:rPr lang="zh-TW" altLang="zh-TW" sz="1800" b="1" dirty="0">
                <a:effectLst/>
                <a:latin typeface="Arial" panose="020B0604020202020204" pitchFamily="34" charset="0"/>
                <a:ea typeface="標楷體" panose="03000509000000000000" pitchFamily="65" charset="-120"/>
                <a:cs typeface="Arial Unicode MS"/>
              </a:rPr>
              <a:t>照片集實際預測結果比較</a:t>
            </a:r>
            <a:r>
              <a:rPr lang="en-US" altLang="zh-TW" sz="1800" b="1" dirty="0">
                <a:effectLst/>
                <a:latin typeface="Arial" panose="020B0604020202020204" pitchFamily="34" charset="0"/>
                <a:ea typeface="標楷體" panose="03000509000000000000" pitchFamily="65" charset="-120"/>
                <a:cs typeface="Arial Unicode MS"/>
              </a:rPr>
              <a:t>(c)</a:t>
            </a:r>
            <a:endParaRPr lang="zh-TW" altLang="zh-TW" sz="1800" dirty="0">
              <a:effectLst/>
              <a:latin typeface="Arial" panose="020B0604020202020204" pitchFamily="34" charset="0"/>
              <a:ea typeface="新細明體" panose="02020500000000000000" pitchFamily="18" charset="-120"/>
            </a:endParaRPr>
          </a:p>
        </p:txBody>
      </p:sp>
      <p:sp>
        <p:nvSpPr>
          <p:cNvPr id="7" name="文字方塊 6">
            <a:extLst>
              <a:ext uri="{FF2B5EF4-FFF2-40B4-BE49-F238E27FC236}">
                <a16:creationId xmlns:a16="http://schemas.microsoft.com/office/drawing/2014/main" id="{58AB57B6-CCFA-D974-0E86-97EFC0324CDA}"/>
              </a:ext>
            </a:extLst>
          </p:cNvPr>
          <p:cNvSpPr txBox="1"/>
          <p:nvPr/>
        </p:nvSpPr>
        <p:spPr>
          <a:xfrm>
            <a:off x="1725714" y="3664579"/>
            <a:ext cx="6587648" cy="10235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dirty="0">
                <a:effectLst/>
                <a:ea typeface="標楷體" panose="03000509000000000000" pitchFamily="65" charset="-120"/>
                <a:cs typeface="Arial Unicode MS"/>
              </a:rPr>
              <a:t>當目標物體相對簡單的圖像中，</a:t>
            </a:r>
            <a:r>
              <a:rPr lang="zh-TW" altLang="zh-TW" dirty="0">
                <a:effectLst/>
                <a:ea typeface="Times New Roman" panose="02020603050405020304" pitchFamily="18" charset="0"/>
              </a:rPr>
              <a:t>RetinaN</a:t>
            </a:r>
            <a:r>
              <a:rPr lang="en-US" altLang="zh-TW" dirty="0">
                <a:effectLst/>
                <a:ea typeface="Times New Roman" panose="02020603050405020304" pitchFamily="18" charset="0"/>
              </a:rPr>
              <a:t>et</a:t>
            </a:r>
            <a:r>
              <a:rPr lang="zh-TW" altLang="zh-TW" dirty="0">
                <a:effectLst/>
                <a:ea typeface="標楷體" panose="03000509000000000000" pitchFamily="65" charset="-120"/>
                <a:cs typeface="Arial Unicode MS"/>
              </a:rPr>
              <a:t>呈現出更低的誤報率</a:t>
            </a:r>
            <a:endParaRPr lang="en-US" altLang="zh-TW" dirty="0">
              <a:effectLst/>
              <a:ea typeface="標楷體" panose="03000509000000000000" pitchFamily="65" charset="-120"/>
              <a:cs typeface="Arial Unicode MS"/>
            </a:endParaRPr>
          </a:p>
          <a:p>
            <a:pPr marL="285750" indent="-285750">
              <a:lnSpc>
                <a:spcPct val="150000"/>
              </a:lnSpc>
              <a:buFont typeface="Arial" panose="020B0604020202020204" pitchFamily="34" charset="0"/>
              <a:buChar char="•"/>
            </a:pPr>
            <a:r>
              <a:rPr lang="zh-TW" altLang="zh-TW" dirty="0">
                <a:effectLst/>
                <a:ea typeface="標楷體" panose="03000509000000000000" pitchFamily="65" charset="-120"/>
                <a:cs typeface="Arial Unicode MS"/>
              </a:rPr>
              <a:t>同時RetinaN</a:t>
            </a:r>
            <a:r>
              <a:rPr lang="en-US" altLang="zh-TW" dirty="0">
                <a:effectLst/>
                <a:ea typeface="標楷體" panose="03000509000000000000" pitchFamily="65" charset="-120"/>
                <a:cs typeface="Arial Unicode MS"/>
              </a:rPr>
              <a:t>et</a:t>
            </a:r>
            <a:r>
              <a:rPr lang="zh-TW" altLang="zh-TW" dirty="0">
                <a:effectLst/>
                <a:ea typeface="標楷體" panose="03000509000000000000" pitchFamily="65" charset="-120"/>
                <a:cs typeface="Arial Unicode MS"/>
              </a:rPr>
              <a:t>在mAP值的表現較為優異，進而驗證高</a:t>
            </a:r>
            <a:r>
              <a:rPr lang="zh-TW" altLang="zh-TW" dirty="0">
                <a:effectLst/>
                <a:ea typeface="Times New Roman" panose="02020603050405020304" pitchFamily="18" charset="0"/>
              </a:rPr>
              <a:t>mAP</a:t>
            </a:r>
            <a:r>
              <a:rPr lang="zh-TW" altLang="zh-TW" dirty="0">
                <a:effectLst/>
                <a:ea typeface="標楷體" panose="03000509000000000000" pitchFamily="65" charset="-120"/>
                <a:cs typeface="Arial Unicode MS"/>
              </a:rPr>
              <a:t>值通常代表著一個物體偵測模型在綜合表現方面相對優秀</a:t>
            </a:r>
            <a:endParaRPr lang="zh-TW" altLang="en-US" dirty="0"/>
          </a:p>
        </p:txBody>
      </p:sp>
      <p:sp>
        <p:nvSpPr>
          <p:cNvPr id="9" name="文字方塊 8">
            <a:extLst>
              <a:ext uri="{FF2B5EF4-FFF2-40B4-BE49-F238E27FC236}">
                <a16:creationId xmlns:a16="http://schemas.microsoft.com/office/drawing/2014/main" id="{652D783F-BFB6-B1F2-87EC-62AF14220621}"/>
              </a:ext>
            </a:extLst>
          </p:cNvPr>
          <p:cNvSpPr txBox="1"/>
          <p:nvPr/>
        </p:nvSpPr>
        <p:spPr>
          <a:xfrm>
            <a:off x="2235264" y="1138178"/>
            <a:ext cx="2071489" cy="307777"/>
          </a:xfrm>
          <a:prstGeom prst="rect">
            <a:avLst/>
          </a:prstGeom>
          <a:noFill/>
        </p:spPr>
        <p:txBody>
          <a:bodyPr wrap="square" rtlCol="0">
            <a:spAutoFit/>
          </a:bodyPr>
          <a:lstStyle/>
          <a:p>
            <a:pPr algn="ctr"/>
            <a:r>
              <a:rPr lang="en-US" altLang="zh-TW" dirty="0" err="1">
                <a:latin typeface="Times New Roman" panose="02020603050405020304" pitchFamily="18" charset="0"/>
                <a:cs typeface="Times New Roman" panose="02020603050405020304" pitchFamily="18" charset="0"/>
              </a:rPr>
              <a:t>RetinaNet</a:t>
            </a:r>
            <a:endParaRPr lang="zh-TW" altLang="en-US"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B12A3907-6506-B2AD-BAA0-3FAFE4A1EC01}"/>
              </a:ext>
            </a:extLst>
          </p:cNvPr>
          <p:cNvSpPr txBox="1"/>
          <p:nvPr/>
        </p:nvSpPr>
        <p:spPr>
          <a:xfrm>
            <a:off x="5703161" y="1138177"/>
            <a:ext cx="2071489" cy="307777"/>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Faster-RCNN</a:t>
            </a:r>
            <a:endParaRPr lang="zh-TW" altLang="en-US" dirty="0">
              <a:latin typeface="Times New Roman" panose="02020603050405020304" pitchFamily="18" charset="0"/>
              <a:cs typeface="Times New Roman" panose="02020603050405020304" pitchFamily="18" charset="0"/>
            </a:endParaRPr>
          </a:p>
        </p:txBody>
      </p:sp>
      <p:pic>
        <p:nvPicPr>
          <p:cNvPr id="5" name="image9.png">
            <a:extLst>
              <a:ext uri="{FF2B5EF4-FFF2-40B4-BE49-F238E27FC236}">
                <a16:creationId xmlns:a16="http://schemas.microsoft.com/office/drawing/2014/main" id="{6909E7AE-9172-79BE-C0B2-490D16FE2576}"/>
              </a:ext>
            </a:extLst>
          </p:cNvPr>
          <p:cNvPicPr/>
          <p:nvPr/>
        </p:nvPicPr>
        <p:blipFill>
          <a:blip r:embed="rId3"/>
          <a:srcRect/>
          <a:stretch>
            <a:fillRect/>
          </a:stretch>
        </p:blipFill>
        <p:spPr>
          <a:xfrm>
            <a:off x="1818858" y="1455133"/>
            <a:ext cx="3126751" cy="2175281"/>
          </a:xfrm>
          <a:prstGeom prst="rect">
            <a:avLst/>
          </a:prstGeom>
          <a:ln/>
        </p:spPr>
      </p:pic>
      <p:pic>
        <p:nvPicPr>
          <p:cNvPr id="6" name="image11.png">
            <a:extLst>
              <a:ext uri="{FF2B5EF4-FFF2-40B4-BE49-F238E27FC236}">
                <a16:creationId xmlns:a16="http://schemas.microsoft.com/office/drawing/2014/main" id="{EF5C758D-D6DF-1C43-C609-0D96A5B9692B}"/>
              </a:ext>
            </a:extLst>
          </p:cNvPr>
          <p:cNvPicPr/>
          <p:nvPr/>
        </p:nvPicPr>
        <p:blipFill>
          <a:blip r:embed="rId4"/>
          <a:srcRect/>
          <a:stretch>
            <a:fillRect/>
          </a:stretch>
        </p:blipFill>
        <p:spPr>
          <a:xfrm>
            <a:off x="5186611" y="1445954"/>
            <a:ext cx="3247525" cy="2184460"/>
          </a:xfrm>
          <a:prstGeom prst="rect">
            <a:avLst/>
          </a:prstGeom>
          <a:ln/>
        </p:spPr>
      </p:pic>
    </p:spTree>
    <p:extLst>
      <p:ext uri="{BB962C8B-B14F-4D97-AF65-F5344CB8AC3E}">
        <p14:creationId xmlns:p14="http://schemas.microsoft.com/office/powerpoint/2010/main" val="375359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績效評估</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實驗設計與</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224991"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solidFill>
                <a:latin typeface="標楷體" panose="03000509000000000000" pitchFamily="65" charset="-120"/>
                <a:ea typeface="標楷體" panose="03000509000000000000" pitchFamily="65" charset="-120"/>
              </a:rPr>
              <a:t>實驗結果</a:t>
            </a:r>
            <a:endParaRPr lang="zh-TW" altLang="en-US" b="1" dirty="0">
              <a:solidFill>
                <a:schemeClr val="tx1"/>
              </a:solidFill>
            </a:endParaRP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字方塊 1">
            <a:extLst>
              <a:ext uri="{FF2B5EF4-FFF2-40B4-BE49-F238E27FC236}">
                <a16:creationId xmlns:a16="http://schemas.microsoft.com/office/drawing/2014/main" id="{05AE97C2-92B2-E450-1EEE-E1D2A0B6E459}"/>
              </a:ext>
            </a:extLst>
          </p:cNvPr>
          <p:cNvSpPr txBox="1"/>
          <p:nvPr/>
        </p:nvSpPr>
        <p:spPr>
          <a:xfrm>
            <a:off x="1643851" y="684184"/>
            <a:ext cx="6381212" cy="458587"/>
          </a:xfrm>
          <a:prstGeom prst="rect">
            <a:avLst/>
          </a:prstGeom>
          <a:noFill/>
        </p:spPr>
        <p:txBody>
          <a:bodyPr wrap="square" rtlCol="0">
            <a:spAutoFit/>
          </a:bodyPr>
          <a:lstStyle/>
          <a:p>
            <a:pPr algn="just">
              <a:lnSpc>
                <a:spcPct val="150000"/>
              </a:lnSpc>
              <a:spcBef>
                <a:spcPts val="1200"/>
              </a:spcBef>
              <a:spcAft>
                <a:spcPts val="1200"/>
              </a:spcAft>
            </a:pPr>
            <a:r>
              <a:rPr lang="en-US" altLang="zh-TW" sz="1800" b="1" dirty="0">
                <a:latin typeface="Arial" panose="020B0604020202020204" pitchFamily="34" charset="0"/>
                <a:ea typeface="標楷體" panose="03000509000000000000" pitchFamily="65" charset="-120"/>
                <a:cs typeface="Arial Unicode MS"/>
              </a:rPr>
              <a:t>2</a:t>
            </a:r>
            <a:r>
              <a:rPr lang="zh-TW" altLang="zh-TW" sz="1800" b="1" dirty="0">
                <a:effectLst/>
                <a:latin typeface="Arial" panose="020B0604020202020204" pitchFamily="34" charset="0"/>
                <a:ea typeface="標楷體" panose="03000509000000000000" pitchFamily="65" charset="-120"/>
                <a:cs typeface="Arial Unicode MS"/>
              </a:rPr>
              <a:t>.</a:t>
            </a:r>
            <a:r>
              <a:rPr lang="en-US" altLang="zh-TW" sz="1800" b="1" dirty="0">
                <a:effectLst/>
                <a:latin typeface="Arial" panose="020B0604020202020204" pitchFamily="34" charset="0"/>
                <a:ea typeface="標楷體" panose="03000509000000000000" pitchFamily="65" charset="-120"/>
                <a:cs typeface="Arial Unicode MS"/>
              </a:rPr>
              <a:t>mAP</a:t>
            </a:r>
            <a:r>
              <a:rPr lang="zh-TW" altLang="en-US" sz="1800" b="1" dirty="0">
                <a:effectLst/>
                <a:latin typeface="Arial" panose="020B0604020202020204" pitchFamily="34" charset="0"/>
                <a:ea typeface="標楷體" panose="03000509000000000000" pitchFamily="65" charset="-120"/>
                <a:cs typeface="Arial Unicode MS"/>
              </a:rPr>
              <a:t>值比較</a:t>
            </a:r>
            <a:endParaRPr lang="zh-TW" altLang="zh-TW" sz="1800" dirty="0">
              <a:effectLst/>
              <a:latin typeface="Arial" panose="020B0604020202020204" pitchFamily="34" charset="0"/>
              <a:ea typeface="新細明體" panose="02020500000000000000" pitchFamily="18" charset="-120"/>
            </a:endParaRPr>
          </a:p>
        </p:txBody>
      </p:sp>
      <p:sp>
        <p:nvSpPr>
          <p:cNvPr id="9" name="文字方塊 8">
            <a:extLst>
              <a:ext uri="{FF2B5EF4-FFF2-40B4-BE49-F238E27FC236}">
                <a16:creationId xmlns:a16="http://schemas.microsoft.com/office/drawing/2014/main" id="{652D783F-BFB6-B1F2-87EC-62AF14220621}"/>
              </a:ext>
            </a:extLst>
          </p:cNvPr>
          <p:cNvSpPr txBox="1"/>
          <p:nvPr/>
        </p:nvSpPr>
        <p:spPr>
          <a:xfrm>
            <a:off x="5456192" y="215866"/>
            <a:ext cx="2071489" cy="307777"/>
          </a:xfrm>
          <a:prstGeom prst="rect">
            <a:avLst/>
          </a:prstGeom>
          <a:noFill/>
        </p:spPr>
        <p:txBody>
          <a:bodyPr wrap="square" rtlCol="0">
            <a:spAutoFit/>
          </a:bodyPr>
          <a:lstStyle/>
          <a:p>
            <a:pPr algn="ctr"/>
            <a:r>
              <a:rPr lang="en-US" altLang="zh-TW" u="sng" dirty="0" err="1">
                <a:latin typeface="Times New Roman" panose="02020603050405020304" pitchFamily="18" charset="0"/>
                <a:cs typeface="Times New Roman" panose="02020603050405020304" pitchFamily="18" charset="0"/>
              </a:rPr>
              <a:t>RetinaNET</a:t>
            </a:r>
            <a:endParaRPr lang="zh-TW" altLang="en-US" u="sng"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B12A3907-6506-B2AD-BAA0-3FAFE4A1EC01}"/>
              </a:ext>
            </a:extLst>
          </p:cNvPr>
          <p:cNvSpPr txBox="1"/>
          <p:nvPr/>
        </p:nvSpPr>
        <p:spPr>
          <a:xfrm>
            <a:off x="5639963" y="2716407"/>
            <a:ext cx="2071489" cy="307777"/>
          </a:xfrm>
          <a:prstGeom prst="rect">
            <a:avLst/>
          </a:prstGeom>
          <a:noFill/>
        </p:spPr>
        <p:txBody>
          <a:bodyPr wrap="square" rtlCol="0">
            <a:spAutoFit/>
          </a:bodyPr>
          <a:lstStyle/>
          <a:p>
            <a:pPr algn="ctr"/>
            <a:r>
              <a:rPr lang="en-US" altLang="zh-TW" u="sng" dirty="0">
                <a:latin typeface="Times New Roman" panose="02020603050405020304" pitchFamily="18" charset="0"/>
                <a:cs typeface="Times New Roman" panose="02020603050405020304" pitchFamily="18" charset="0"/>
              </a:rPr>
              <a:t>Faster-RCNN</a:t>
            </a:r>
            <a:endParaRPr lang="zh-TW" altLang="en-US" u="sng" dirty="0">
              <a:latin typeface="Times New Roman" panose="02020603050405020304" pitchFamily="18" charset="0"/>
              <a:cs typeface="Times New Roman" panose="02020603050405020304" pitchFamily="18" charset="0"/>
            </a:endParaRPr>
          </a:p>
        </p:txBody>
      </p:sp>
      <p:pic>
        <p:nvPicPr>
          <p:cNvPr id="10" name="image5.png">
            <a:extLst>
              <a:ext uri="{FF2B5EF4-FFF2-40B4-BE49-F238E27FC236}">
                <a16:creationId xmlns:a16="http://schemas.microsoft.com/office/drawing/2014/main" id="{7F0DE19C-F1FE-0D27-5939-DAFEA0A81515}"/>
              </a:ext>
            </a:extLst>
          </p:cNvPr>
          <p:cNvPicPr/>
          <p:nvPr/>
        </p:nvPicPr>
        <p:blipFill>
          <a:blip r:embed="rId2"/>
          <a:srcRect/>
          <a:stretch>
            <a:fillRect/>
          </a:stretch>
        </p:blipFill>
        <p:spPr>
          <a:xfrm>
            <a:off x="6063661" y="521473"/>
            <a:ext cx="2995686" cy="2194934"/>
          </a:xfrm>
          <a:prstGeom prst="rect">
            <a:avLst/>
          </a:prstGeom>
          <a:ln/>
        </p:spPr>
      </p:pic>
      <p:pic>
        <p:nvPicPr>
          <p:cNvPr id="12" name="image2.png">
            <a:extLst>
              <a:ext uri="{FF2B5EF4-FFF2-40B4-BE49-F238E27FC236}">
                <a16:creationId xmlns:a16="http://schemas.microsoft.com/office/drawing/2014/main" id="{85EB6399-E3B9-EF66-ACFC-62535CC6DA94}"/>
              </a:ext>
            </a:extLst>
          </p:cNvPr>
          <p:cNvPicPr/>
          <p:nvPr/>
        </p:nvPicPr>
        <p:blipFill>
          <a:blip r:embed="rId3"/>
          <a:srcRect/>
          <a:stretch>
            <a:fillRect/>
          </a:stretch>
        </p:blipFill>
        <p:spPr>
          <a:xfrm>
            <a:off x="6105686" y="2994384"/>
            <a:ext cx="2843989" cy="2137939"/>
          </a:xfrm>
          <a:prstGeom prst="rect">
            <a:avLst/>
          </a:prstGeom>
          <a:ln/>
        </p:spPr>
      </p:pic>
      <p:sp>
        <p:nvSpPr>
          <p:cNvPr id="5" name="文字方塊 4">
            <a:extLst>
              <a:ext uri="{FF2B5EF4-FFF2-40B4-BE49-F238E27FC236}">
                <a16:creationId xmlns:a16="http://schemas.microsoft.com/office/drawing/2014/main" id="{B2021099-3796-FA8C-DE0B-3A4600C62F86}"/>
              </a:ext>
            </a:extLst>
          </p:cNvPr>
          <p:cNvSpPr txBox="1"/>
          <p:nvPr/>
        </p:nvSpPr>
        <p:spPr>
          <a:xfrm>
            <a:off x="1711215" y="1389857"/>
            <a:ext cx="3894925" cy="2960875"/>
          </a:xfrm>
          <a:prstGeom prst="rect">
            <a:avLst/>
          </a:prstGeom>
          <a:noFill/>
        </p:spPr>
        <p:txBody>
          <a:bodyPr wrap="square" rtlCol="0">
            <a:spAutoFit/>
          </a:bodyPr>
          <a:lstStyle/>
          <a:p>
            <a:pPr>
              <a:lnSpc>
                <a:spcPct val="150000"/>
              </a:lnSpc>
            </a:pPr>
            <a:r>
              <a:rPr lang="zh-TW" altLang="en-US" dirty="0">
                <a:effectLst/>
                <a:latin typeface="標楷體" panose="03000509000000000000" pitchFamily="65" charset="-120"/>
                <a:ea typeface="標楷體" panose="03000509000000000000" pitchFamily="65" charset="-120"/>
              </a:rPr>
              <a:t>何謂</a:t>
            </a:r>
            <a:r>
              <a:rPr lang="en-US" altLang="zh-TW" dirty="0">
                <a:effectLst/>
                <a:latin typeface="標楷體" panose="03000509000000000000" pitchFamily="65" charset="-120"/>
                <a:ea typeface="標楷體" panose="03000509000000000000" pitchFamily="65" charset="-120"/>
              </a:rPr>
              <a:t>mAP</a:t>
            </a:r>
            <a:r>
              <a:rPr lang="zh-TW" altLang="en-US" dirty="0">
                <a:effectLst/>
                <a:latin typeface="Arial" panose="020B0604020202020204" pitchFamily="34" charset="0"/>
                <a:ea typeface="Times New Roman" panose="02020603050405020304" pitchFamily="18" charset="0"/>
              </a:rPr>
              <a:t>？</a:t>
            </a:r>
            <a:endParaRPr lang="en-US" altLang="zh-TW" dirty="0">
              <a:effectLst/>
              <a:latin typeface="Arial" panose="020B0604020202020204" pitchFamily="34" charset="0"/>
              <a:ea typeface="Times New Roman" panose="02020603050405020304" pitchFamily="18" charset="0"/>
            </a:endParaRPr>
          </a:p>
          <a:p>
            <a:pPr>
              <a:lnSpc>
                <a:spcPct val="150000"/>
              </a:lnSpc>
            </a:pPr>
            <a:r>
              <a:rPr lang="zh-TW" altLang="zh-TW" dirty="0">
                <a:effectLst/>
                <a:latin typeface="Arial" panose="020B0604020202020204" pitchFamily="34" charset="0"/>
                <a:ea typeface="Times New Roman" panose="02020603050405020304" pitchFamily="18" charset="0"/>
              </a:rPr>
              <a:t>mAP(mean Average Precision)</a:t>
            </a:r>
            <a:r>
              <a:rPr lang="zh-TW" altLang="zh-TW" dirty="0">
                <a:effectLst/>
                <a:latin typeface="Times New Roman" panose="02020603050405020304" pitchFamily="18" charset="0"/>
                <a:ea typeface="標楷體" panose="03000509000000000000" pitchFamily="65" charset="-120"/>
                <a:cs typeface="Times New Roman" panose="02020603050405020304" pitchFamily="18" charset="0"/>
              </a:rPr>
              <a:t>是一個綜合性能指標，結合了</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精確度</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solidFill>
                  <a:schemeClr val="accent3">
                    <a:lumMod val="75000"/>
                  </a:schemeClr>
                </a:solidFill>
                <a:effectLst/>
                <a:latin typeface="Arial" panose="020B0604020202020204" pitchFamily="34" charset="0"/>
                <a:ea typeface="Times New Roman" panose="02020603050405020304" pitchFamily="18" charset="0"/>
              </a:rPr>
              <a:t>Precision</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zh-TW" altLang="zh-TW" dirty="0">
                <a:solidFill>
                  <a:schemeClr val="accent3">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rPr>
              <a:t>召回率</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solidFill>
                  <a:schemeClr val="accent3">
                    <a:lumMod val="75000"/>
                  </a:schemeClr>
                </a:solidFill>
                <a:effectLst/>
                <a:latin typeface="Arial" panose="020B0604020202020204" pitchFamily="34" charset="0"/>
                <a:ea typeface="Times New Roman" panose="02020603050405020304" pitchFamily="18" charset="0"/>
              </a:rPr>
              <a:t>Recall</a:t>
            </a:r>
            <a:r>
              <a:rPr lang="zh-TW" altLang="zh-TW" dirty="0">
                <a:solidFill>
                  <a:schemeClr val="accent3">
                    <a:lumMod val="75000"/>
                  </a:schemeClr>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b="1" dirty="0">
                <a:effectLst/>
                <a:latin typeface="Times New Roman" panose="02020603050405020304" pitchFamily="18" charset="0"/>
                <a:ea typeface="標楷體" panose="03000509000000000000" pitchFamily="65" charset="-120"/>
                <a:cs typeface="Times New Roman" panose="02020603050405020304" pitchFamily="18" charset="0"/>
              </a:rPr>
              <a:t>當</a:t>
            </a:r>
            <a:r>
              <a:rPr lang="zh-TW" altLang="zh-TW" b="1" dirty="0">
                <a:effectLst/>
                <a:latin typeface="Arial" panose="020B0604020202020204" pitchFamily="34" charset="0"/>
                <a:ea typeface="Times New Roman" panose="02020603050405020304" pitchFamily="18" charset="0"/>
              </a:rPr>
              <a:t>mAP</a:t>
            </a:r>
            <a:r>
              <a:rPr lang="zh-TW" altLang="zh-TW" b="1" dirty="0">
                <a:effectLst/>
                <a:latin typeface="Times New Roman" panose="02020603050405020304" pitchFamily="18" charset="0"/>
                <a:ea typeface="標楷體" panose="03000509000000000000" pitchFamily="65" charset="-120"/>
                <a:cs typeface="Times New Roman" panose="02020603050405020304" pitchFamily="18" charset="0"/>
              </a:rPr>
              <a:t>值高時，通常表示模型能夠實現高精確度和高召回率</a:t>
            </a:r>
            <a:r>
              <a:rPr lang="zh-TW" altLang="zh-TW" dirty="0">
                <a:effectLst/>
                <a:latin typeface="Times New Roman" panose="02020603050405020304" pitchFamily="18" charset="0"/>
                <a:ea typeface="標楷體" panose="03000509000000000000" pitchFamily="65" charset="-120"/>
                <a:cs typeface="Times New Roman" panose="02020603050405020304" pitchFamily="18" charset="0"/>
              </a:rPr>
              <a:t>。高精確度表示模型對其檢測結果的信心很高，並且很少誤判。高召回率表示模型能夠找到大多數實際存在的目標物體，不會遺漏該判斷的目標物件。</a:t>
            </a:r>
            <a:endParaRPr lang="zh-TW" altLang="zh-TW" dirty="0">
              <a:effectLst/>
              <a:latin typeface="Arial" panose="020B0604020202020204" pitchFamily="34" charset="0"/>
              <a:ea typeface="新細明體" panose="02020500000000000000" pitchFamily="18" charset="-120"/>
            </a:endParaRPr>
          </a:p>
          <a:p>
            <a:pPr>
              <a:lnSpc>
                <a:spcPct val="150000"/>
              </a:lnSpc>
            </a:pPr>
            <a:endParaRPr lang="zh-TW" altLang="en-US" dirty="0"/>
          </a:p>
        </p:txBody>
      </p:sp>
    </p:spTree>
    <p:extLst>
      <p:ext uri="{BB962C8B-B14F-4D97-AF65-F5344CB8AC3E}">
        <p14:creationId xmlns:p14="http://schemas.microsoft.com/office/powerpoint/2010/main" val="2171649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績效評估</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實驗設計與</a:t>
            </a:r>
          </a:p>
        </p:txBody>
      </p:sp>
      <p:sp>
        <p:nvSpPr>
          <p:cNvPr id="3" name="Freeform 12">
            <a:extLst>
              <a:ext uri="{FF2B5EF4-FFF2-40B4-BE49-F238E27FC236}">
                <a16:creationId xmlns:a16="http://schemas.microsoft.com/office/drawing/2014/main" id="{DF82DA2E-3861-78DC-B3BE-DA81792BEB28}"/>
              </a:ext>
            </a:extLst>
          </p:cNvPr>
          <p:cNvSpPr>
            <a:spLocks noEditPoints="1"/>
          </p:cNvSpPr>
          <p:nvPr/>
        </p:nvSpPr>
        <p:spPr bwMode="auto">
          <a:xfrm>
            <a:off x="477489" y="292488"/>
            <a:ext cx="244305" cy="28641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aphicFrame>
        <p:nvGraphicFramePr>
          <p:cNvPr id="15" name="表格 15">
            <a:extLst>
              <a:ext uri="{FF2B5EF4-FFF2-40B4-BE49-F238E27FC236}">
                <a16:creationId xmlns:a16="http://schemas.microsoft.com/office/drawing/2014/main" id="{143B77E8-08A2-EFD8-A345-9C0E2C8E7DEF}"/>
              </a:ext>
            </a:extLst>
          </p:cNvPr>
          <p:cNvGraphicFramePr>
            <a:graphicFrameLocks noGrp="1"/>
          </p:cNvGraphicFramePr>
          <p:nvPr>
            <p:extLst>
              <p:ext uri="{D42A27DB-BD31-4B8C-83A1-F6EECF244321}">
                <p14:modId xmlns:p14="http://schemas.microsoft.com/office/powerpoint/2010/main" val="2792867584"/>
              </p:ext>
            </p:extLst>
          </p:nvPr>
        </p:nvGraphicFramePr>
        <p:xfrm>
          <a:off x="2129430" y="355046"/>
          <a:ext cx="5591538" cy="1302512"/>
        </p:xfrm>
        <a:graphic>
          <a:graphicData uri="http://schemas.openxmlformats.org/drawingml/2006/table">
            <a:tbl>
              <a:tblPr firstRow="1" bandRow="1">
                <a:tableStyleId>{CF047622-9E11-469F-98DF-3E787D387BD6}</a:tableStyleId>
              </a:tblPr>
              <a:tblGrid>
                <a:gridCol w="1863846">
                  <a:extLst>
                    <a:ext uri="{9D8B030D-6E8A-4147-A177-3AD203B41FA5}">
                      <a16:colId xmlns:a16="http://schemas.microsoft.com/office/drawing/2014/main" val="768585319"/>
                    </a:ext>
                  </a:extLst>
                </a:gridCol>
                <a:gridCol w="1863846">
                  <a:extLst>
                    <a:ext uri="{9D8B030D-6E8A-4147-A177-3AD203B41FA5}">
                      <a16:colId xmlns:a16="http://schemas.microsoft.com/office/drawing/2014/main" val="1586343062"/>
                    </a:ext>
                  </a:extLst>
                </a:gridCol>
                <a:gridCol w="1863846">
                  <a:extLst>
                    <a:ext uri="{9D8B030D-6E8A-4147-A177-3AD203B41FA5}">
                      <a16:colId xmlns:a16="http://schemas.microsoft.com/office/drawing/2014/main" val="403521962"/>
                    </a:ext>
                  </a:extLst>
                </a:gridCol>
              </a:tblGrid>
              <a:tr h="325628">
                <a:tc>
                  <a:txBody>
                    <a:bodyPr/>
                    <a:lstStyle/>
                    <a:p>
                      <a:pPr algn="ctr"/>
                      <a:r>
                        <a:rPr lang="en-US" altLang="zh-TW" dirty="0"/>
                        <a:t>Epoch</a:t>
                      </a:r>
                      <a:r>
                        <a:rPr lang="zh-TW" altLang="en-US" dirty="0"/>
                        <a:t>數</a:t>
                      </a:r>
                    </a:p>
                  </a:txBody>
                  <a:tcPr>
                    <a:solidFill>
                      <a:schemeClr val="bg2">
                        <a:lumMod val="20000"/>
                        <a:lumOff val="80000"/>
                      </a:schemeClr>
                    </a:solidFill>
                  </a:tcPr>
                </a:tc>
                <a:tc>
                  <a:txBody>
                    <a:bodyPr/>
                    <a:lstStyle/>
                    <a:p>
                      <a:pPr algn="ctr"/>
                      <a:r>
                        <a:rPr lang="en-US" altLang="zh-TW" dirty="0" err="1"/>
                        <a:t>RetinaNet</a:t>
                      </a:r>
                      <a:endParaRPr lang="zh-TW" altLang="en-US" dirty="0"/>
                    </a:p>
                  </a:txBody>
                  <a:tcPr>
                    <a:solidFill>
                      <a:schemeClr val="bg2">
                        <a:lumMod val="20000"/>
                        <a:lumOff val="80000"/>
                      </a:schemeClr>
                    </a:solidFill>
                  </a:tcPr>
                </a:tc>
                <a:tc>
                  <a:txBody>
                    <a:bodyPr/>
                    <a:lstStyle/>
                    <a:p>
                      <a:pPr algn="ctr"/>
                      <a:r>
                        <a:rPr lang="en-US" altLang="zh-TW" dirty="0"/>
                        <a:t>Faster-RCNN</a:t>
                      </a:r>
                      <a:endParaRPr lang="zh-TW" altLang="en-US" dirty="0"/>
                    </a:p>
                  </a:txBody>
                  <a:tcPr>
                    <a:solidFill>
                      <a:schemeClr val="bg2">
                        <a:lumMod val="20000"/>
                        <a:lumOff val="80000"/>
                      </a:schemeClr>
                    </a:solidFill>
                  </a:tcPr>
                </a:tc>
                <a:extLst>
                  <a:ext uri="{0D108BD9-81ED-4DB2-BD59-A6C34878D82A}">
                    <a16:rowId xmlns:a16="http://schemas.microsoft.com/office/drawing/2014/main" val="3464214122"/>
                  </a:ext>
                </a:extLst>
              </a:tr>
              <a:tr h="325628">
                <a:tc>
                  <a:txBody>
                    <a:bodyPr/>
                    <a:lstStyle/>
                    <a:p>
                      <a:pPr algn="ctr"/>
                      <a:r>
                        <a:rPr lang="zh-TW" altLang="zh-TW" sz="1400" b="0" i="0" u="none" strike="noStrike" cap="none" dirty="0">
                          <a:solidFill>
                            <a:srgbClr val="000000"/>
                          </a:solidFill>
                          <a:effectLst/>
                          <a:latin typeface="Arial"/>
                          <a:ea typeface="Arial"/>
                          <a:cs typeface="Arial"/>
                          <a:sym typeface="Arial"/>
                        </a:rPr>
                        <a:t>5</a:t>
                      </a:r>
                      <a:endParaRPr lang="zh-TW" altLang="en-US" dirty="0"/>
                    </a:p>
                  </a:txBody>
                  <a:tcPr/>
                </a:tc>
                <a:tc>
                  <a:txBody>
                    <a:bodyPr/>
                    <a:lstStyle/>
                    <a:p>
                      <a:pPr algn="ctr"/>
                      <a:r>
                        <a:rPr lang="zh-TW" altLang="zh-TW" sz="1400" b="0" i="0" u="none" strike="noStrike" cap="none" dirty="0">
                          <a:solidFill>
                            <a:srgbClr val="000000"/>
                          </a:solidFill>
                          <a:effectLst/>
                          <a:latin typeface="Arial"/>
                          <a:ea typeface="Arial"/>
                          <a:cs typeface="Arial"/>
                          <a:sym typeface="Arial"/>
                        </a:rPr>
                        <a:t>0.3036</a:t>
                      </a:r>
                      <a:endParaRPr lang="zh-TW" altLang="en-US" dirty="0"/>
                    </a:p>
                  </a:txBody>
                  <a:tcPr/>
                </a:tc>
                <a:tc>
                  <a:txBody>
                    <a:bodyPr/>
                    <a:lstStyle/>
                    <a:p>
                      <a:pPr algn="ctr"/>
                      <a:r>
                        <a:rPr lang="zh-TW" altLang="zh-TW" sz="1400" b="0" i="0" u="none" strike="noStrike" cap="none" dirty="0">
                          <a:solidFill>
                            <a:srgbClr val="000000"/>
                          </a:solidFill>
                          <a:effectLst/>
                          <a:latin typeface="Arial"/>
                          <a:ea typeface="Arial"/>
                          <a:cs typeface="Arial"/>
                          <a:sym typeface="Arial"/>
                        </a:rPr>
                        <a:t>0.3768</a:t>
                      </a:r>
                      <a:endParaRPr lang="zh-TW" altLang="en-US" dirty="0"/>
                    </a:p>
                  </a:txBody>
                  <a:tcPr/>
                </a:tc>
                <a:extLst>
                  <a:ext uri="{0D108BD9-81ED-4DB2-BD59-A6C34878D82A}">
                    <a16:rowId xmlns:a16="http://schemas.microsoft.com/office/drawing/2014/main" val="2210389911"/>
                  </a:ext>
                </a:extLst>
              </a:tr>
              <a:tr h="325628">
                <a:tc>
                  <a:txBody>
                    <a:bodyPr/>
                    <a:lstStyle/>
                    <a:p>
                      <a:pPr algn="ctr"/>
                      <a:r>
                        <a:rPr lang="zh-TW" altLang="zh-TW" sz="1400" b="0" i="0" u="none" strike="noStrike" cap="none" dirty="0">
                          <a:solidFill>
                            <a:srgbClr val="000000"/>
                          </a:solidFill>
                          <a:effectLst/>
                          <a:latin typeface="Arial"/>
                          <a:ea typeface="Arial"/>
                          <a:cs typeface="Arial"/>
                          <a:sym typeface="Arial"/>
                        </a:rPr>
                        <a:t>50</a:t>
                      </a:r>
                      <a:endParaRPr lang="zh-TW" altLang="en-US" dirty="0"/>
                    </a:p>
                  </a:txBody>
                  <a:tcPr/>
                </a:tc>
                <a:tc>
                  <a:txBody>
                    <a:bodyPr/>
                    <a:lstStyle/>
                    <a:p>
                      <a:pPr algn="ctr"/>
                      <a:r>
                        <a:rPr lang="zh-TW" altLang="zh-TW" sz="1400" b="0" i="0" u="none" strike="noStrike" cap="none" dirty="0">
                          <a:solidFill>
                            <a:srgbClr val="000000"/>
                          </a:solidFill>
                          <a:effectLst/>
                          <a:latin typeface="Arial"/>
                          <a:ea typeface="Arial"/>
                          <a:cs typeface="Arial"/>
                          <a:sym typeface="Arial"/>
                        </a:rPr>
                        <a:t>0.8780</a:t>
                      </a:r>
                      <a:endParaRPr lang="zh-TW" altLang="en-US" dirty="0"/>
                    </a:p>
                  </a:txBody>
                  <a:tcPr/>
                </a:tc>
                <a:tc>
                  <a:txBody>
                    <a:bodyPr/>
                    <a:lstStyle/>
                    <a:p>
                      <a:pPr algn="ctr"/>
                      <a:r>
                        <a:rPr lang="zh-TW" altLang="zh-TW" sz="1400" b="0" i="0" u="none" strike="noStrike" cap="none" dirty="0">
                          <a:solidFill>
                            <a:srgbClr val="000000"/>
                          </a:solidFill>
                          <a:effectLst/>
                          <a:latin typeface="Arial"/>
                          <a:ea typeface="Arial"/>
                          <a:cs typeface="Arial"/>
                          <a:sym typeface="Arial"/>
                        </a:rPr>
                        <a:t>0.6216</a:t>
                      </a:r>
                      <a:endParaRPr lang="zh-TW" altLang="en-US" dirty="0"/>
                    </a:p>
                  </a:txBody>
                  <a:tcPr/>
                </a:tc>
                <a:extLst>
                  <a:ext uri="{0D108BD9-81ED-4DB2-BD59-A6C34878D82A}">
                    <a16:rowId xmlns:a16="http://schemas.microsoft.com/office/drawing/2014/main" val="3972750574"/>
                  </a:ext>
                </a:extLst>
              </a:tr>
              <a:tr h="325628">
                <a:tc>
                  <a:txBody>
                    <a:bodyPr/>
                    <a:lstStyle/>
                    <a:p>
                      <a:pPr algn="ctr"/>
                      <a:r>
                        <a:rPr lang="zh-TW" altLang="zh-TW" sz="1400" b="0" i="0" u="none" strike="noStrike" cap="none" dirty="0">
                          <a:solidFill>
                            <a:srgbClr val="000000"/>
                          </a:solidFill>
                          <a:effectLst/>
                          <a:latin typeface="Arial"/>
                          <a:ea typeface="Arial"/>
                          <a:cs typeface="Arial"/>
                          <a:sym typeface="Arial"/>
                        </a:rPr>
                        <a:t>100</a:t>
                      </a:r>
                      <a:endParaRPr lang="zh-TW" altLang="en-US" dirty="0"/>
                    </a:p>
                  </a:txBody>
                  <a:tcPr/>
                </a:tc>
                <a:tc>
                  <a:txBody>
                    <a:bodyPr/>
                    <a:lstStyle/>
                    <a:p>
                      <a:pPr algn="ctr"/>
                      <a:r>
                        <a:rPr lang="zh-TW" altLang="zh-TW" sz="1400" b="0" i="0" u="none" strike="noStrike" cap="none" dirty="0">
                          <a:solidFill>
                            <a:srgbClr val="000000"/>
                          </a:solidFill>
                          <a:effectLst/>
                          <a:latin typeface="Arial"/>
                          <a:ea typeface="Arial"/>
                          <a:cs typeface="Arial"/>
                          <a:sym typeface="Arial"/>
                        </a:rPr>
                        <a:t>0.9508</a:t>
                      </a:r>
                      <a:endParaRPr lang="zh-TW" altLang="en-US" dirty="0"/>
                    </a:p>
                  </a:txBody>
                  <a:tcPr/>
                </a:tc>
                <a:tc>
                  <a:txBody>
                    <a:bodyPr/>
                    <a:lstStyle/>
                    <a:p>
                      <a:pPr algn="ctr"/>
                      <a:r>
                        <a:rPr lang="zh-TW" altLang="zh-TW" sz="1400" b="0" i="0" u="none" strike="noStrike" cap="none" dirty="0">
                          <a:solidFill>
                            <a:srgbClr val="000000"/>
                          </a:solidFill>
                          <a:effectLst/>
                          <a:latin typeface="Arial"/>
                          <a:ea typeface="Arial"/>
                          <a:cs typeface="Arial"/>
                          <a:sym typeface="Arial"/>
                        </a:rPr>
                        <a:t>0.7815</a:t>
                      </a:r>
                      <a:endParaRPr lang="zh-TW" altLang="en-US" dirty="0"/>
                    </a:p>
                  </a:txBody>
                  <a:tcPr/>
                </a:tc>
                <a:extLst>
                  <a:ext uri="{0D108BD9-81ED-4DB2-BD59-A6C34878D82A}">
                    <a16:rowId xmlns:a16="http://schemas.microsoft.com/office/drawing/2014/main" val="1891923839"/>
                  </a:ext>
                </a:extLst>
              </a:tr>
            </a:tbl>
          </a:graphicData>
        </a:graphic>
      </p:graphicFrame>
      <p:sp>
        <p:nvSpPr>
          <p:cNvPr id="16" name="文字方塊 15">
            <a:extLst>
              <a:ext uri="{FF2B5EF4-FFF2-40B4-BE49-F238E27FC236}">
                <a16:creationId xmlns:a16="http://schemas.microsoft.com/office/drawing/2014/main" id="{2CB805CE-1C7A-4B9C-69B4-E8960222F49A}"/>
              </a:ext>
            </a:extLst>
          </p:cNvPr>
          <p:cNvSpPr txBox="1"/>
          <p:nvPr/>
        </p:nvSpPr>
        <p:spPr>
          <a:xfrm>
            <a:off x="1643850" y="1758172"/>
            <a:ext cx="6655551" cy="32857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dirty="0">
                <a:effectLst/>
                <a:latin typeface="Arial" panose="020B0604020202020204" pitchFamily="34" charset="0"/>
                <a:ea typeface="標楷體" panose="03000509000000000000" pitchFamily="65" charset="-120"/>
                <a:cs typeface="Arial Unicode MS"/>
              </a:rPr>
              <a:t>訓練後的圖表中可以明顯看出，在這次的研究中，</a:t>
            </a:r>
            <a:r>
              <a:rPr lang="zh-TW" altLang="zh-TW" b="1" dirty="0">
                <a:effectLst/>
                <a:latin typeface="Arial" panose="020B0604020202020204" pitchFamily="34" charset="0"/>
                <a:ea typeface="Times New Roman" panose="02020603050405020304" pitchFamily="18" charset="0"/>
              </a:rPr>
              <a:t>RetinaN</a:t>
            </a:r>
            <a:r>
              <a:rPr lang="en-US" altLang="zh-TW" b="1" dirty="0">
                <a:effectLst/>
                <a:latin typeface="Arial" panose="020B0604020202020204" pitchFamily="34" charset="0"/>
                <a:ea typeface="Times New Roman" panose="02020603050405020304" pitchFamily="18" charset="0"/>
              </a:rPr>
              <a:t>et</a:t>
            </a:r>
            <a:r>
              <a:rPr lang="zh-TW" altLang="zh-TW" b="1" dirty="0">
                <a:effectLst/>
                <a:latin typeface="Arial" panose="020B0604020202020204" pitchFamily="34" charset="0"/>
                <a:ea typeface="標楷體" panose="03000509000000000000" pitchFamily="65" charset="-120"/>
                <a:cs typeface="Arial Unicode MS"/>
              </a:rPr>
              <a:t>在訓練速度和最終的</a:t>
            </a:r>
            <a:r>
              <a:rPr lang="zh-TW" altLang="zh-TW" b="1" dirty="0">
                <a:effectLst/>
                <a:latin typeface="Arial" panose="020B0604020202020204" pitchFamily="34" charset="0"/>
                <a:ea typeface="Times New Roman" panose="02020603050405020304" pitchFamily="18" charset="0"/>
              </a:rPr>
              <a:t>mAP</a:t>
            </a:r>
            <a:r>
              <a:rPr lang="zh-TW" altLang="zh-TW" b="1" dirty="0">
                <a:effectLst/>
                <a:latin typeface="Arial" panose="020B0604020202020204" pitchFamily="34" charset="0"/>
                <a:ea typeface="標楷體" panose="03000509000000000000" pitchFamily="65" charset="-120"/>
                <a:cs typeface="Arial Unicode MS"/>
              </a:rPr>
              <a:t>值方面表現出更出色的成績</a:t>
            </a:r>
            <a:endParaRPr lang="zh-TW" altLang="zh-TW" b="1" dirty="0">
              <a:effectLst/>
              <a:latin typeface="Arial" panose="020B0604020202020204" pitchFamily="34" charset="0"/>
              <a:ea typeface="新細明體" panose="02020500000000000000" pitchFamily="18" charset="-120"/>
            </a:endParaRPr>
          </a:p>
          <a:p>
            <a:pPr marL="285750" indent="-285750">
              <a:lnSpc>
                <a:spcPct val="150000"/>
              </a:lnSpc>
              <a:buFont typeface="Arial" panose="020B0604020202020204" pitchFamily="34" charset="0"/>
              <a:buChar char="•"/>
            </a:pPr>
            <a:r>
              <a:rPr lang="zh-TW" altLang="zh-TW" dirty="0">
                <a:solidFill>
                  <a:schemeClr val="accent3">
                    <a:lumMod val="75000"/>
                  </a:schemeClr>
                </a:solidFill>
                <a:effectLst/>
                <a:ea typeface="Times New Roman" panose="02020603050405020304" pitchFamily="18" charset="0"/>
              </a:rPr>
              <a:t>one-stage</a:t>
            </a:r>
            <a:r>
              <a:rPr lang="zh-TW" altLang="zh-TW" dirty="0">
                <a:solidFill>
                  <a:schemeClr val="accent3">
                    <a:lumMod val="75000"/>
                  </a:schemeClr>
                </a:solidFill>
                <a:effectLst/>
                <a:ea typeface="標楷體" panose="03000509000000000000" pitchFamily="65" charset="-120"/>
                <a:cs typeface="Arial Unicode MS"/>
              </a:rPr>
              <a:t>物件偵測模型</a:t>
            </a:r>
            <a:r>
              <a:rPr lang="zh-TW" altLang="zh-TW" dirty="0">
                <a:effectLst/>
                <a:ea typeface="標楷體" panose="03000509000000000000" pitchFamily="65" charset="-120"/>
                <a:cs typeface="Arial Unicode MS"/>
              </a:rPr>
              <a:t>（</a:t>
            </a:r>
            <a:r>
              <a:rPr lang="zh-TW" altLang="zh-TW" dirty="0">
                <a:effectLst/>
                <a:ea typeface="Times New Roman" panose="02020603050405020304" pitchFamily="18" charset="0"/>
              </a:rPr>
              <a:t>RetinaN</a:t>
            </a:r>
            <a:r>
              <a:rPr lang="en-US" altLang="zh-TW" dirty="0">
                <a:ea typeface="Times New Roman" panose="02020603050405020304" pitchFamily="18" charset="0"/>
              </a:rPr>
              <a:t>et</a:t>
            </a:r>
            <a:r>
              <a:rPr lang="zh-TW" altLang="zh-TW" dirty="0">
                <a:effectLst/>
                <a:ea typeface="標楷體" panose="03000509000000000000" pitchFamily="65" charset="-120"/>
                <a:cs typeface="Arial Unicode MS"/>
              </a:rPr>
              <a:t>）通常將物件偵測和物件定位合併成一個單一的過程，這種方法具有</a:t>
            </a:r>
            <a:r>
              <a:rPr lang="zh-TW" altLang="zh-TW" dirty="0">
                <a:solidFill>
                  <a:schemeClr val="accent3">
                    <a:lumMod val="75000"/>
                  </a:schemeClr>
                </a:solidFill>
                <a:effectLst/>
                <a:ea typeface="標楷體" panose="03000509000000000000" pitchFamily="65" charset="-120"/>
                <a:cs typeface="Arial Unicode MS"/>
              </a:rPr>
              <a:t>更快的訓練速度</a:t>
            </a:r>
            <a:endParaRPr lang="en-US" altLang="zh-TW" dirty="0">
              <a:solidFill>
                <a:schemeClr val="accent3">
                  <a:lumMod val="75000"/>
                </a:schemeClr>
              </a:solidFill>
              <a:ea typeface="標楷體" panose="03000509000000000000" pitchFamily="65" charset="-120"/>
              <a:cs typeface="Arial Unicode MS"/>
            </a:endParaRPr>
          </a:p>
          <a:p>
            <a:pPr marL="285750" indent="-285750">
              <a:lnSpc>
                <a:spcPct val="150000"/>
              </a:lnSpc>
              <a:buFont typeface="Arial" panose="020B0604020202020204" pitchFamily="34" charset="0"/>
              <a:buChar char="•"/>
            </a:pPr>
            <a:r>
              <a:rPr lang="zh-TW" altLang="zh-TW" dirty="0">
                <a:solidFill>
                  <a:schemeClr val="accent3">
                    <a:lumMod val="75000"/>
                  </a:schemeClr>
                </a:solidFill>
                <a:effectLst/>
                <a:latin typeface="Arial" panose="020B0604020202020204" pitchFamily="34" charset="0"/>
                <a:ea typeface="Times New Roman" panose="02020603050405020304" pitchFamily="18" charset="0"/>
              </a:rPr>
              <a:t>two-satge</a:t>
            </a:r>
            <a:r>
              <a:rPr lang="zh-TW" altLang="zh-TW" dirty="0">
                <a:solidFill>
                  <a:schemeClr val="accent3">
                    <a:lumMod val="75000"/>
                  </a:schemeClr>
                </a:solidFill>
                <a:effectLst/>
                <a:latin typeface="Arial" panose="020B0604020202020204" pitchFamily="34" charset="0"/>
                <a:ea typeface="標楷體" panose="03000509000000000000" pitchFamily="65" charset="-120"/>
                <a:cs typeface="Arial Unicode MS"/>
              </a:rPr>
              <a:t>物件偵測模型</a:t>
            </a:r>
            <a:r>
              <a:rPr lang="zh-TW" altLang="zh-TW" dirty="0">
                <a:effectLst/>
                <a:latin typeface="Arial" panose="020B0604020202020204" pitchFamily="34" charset="0"/>
                <a:ea typeface="標楷體" panose="03000509000000000000" pitchFamily="65" charset="-120"/>
                <a:cs typeface="Arial Unicode MS"/>
              </a:rPr>
              <a:t>（</a:t>
            </a:r>
            <a:r>
              <a:rPr lang="zh-TW" altLang="zh-TW" dirty="0">
                <a:effectLst/>
                <a:latin typeface="Arial" panose="020B0604020202020204" pitchFamily="34" charset="0"/>
                <a:ea typeface="Times New Roman" panose="02020603050405020304" pitchFamily="18" charset="0"/>
              </a:rPr>
              <a:t>Faster-RCNN</a:t>
            </a:r>
            <a:r>
              <a:rPr lang="zh-TW" altLang="zh-TW" dirty="0">
                <a:effectLst/>
                <a:latin typeface="Arial" panose="020B0604020202020204" pitchFamily="34" charset="0"/>
                <a:ea typeface="標楷體" panose="03000509000000000000" pitchFamily="65" charset="-120"/>
                <a:cs typeface="Arial Unicode MS"/>
              </a:rPr>
              <a:t>）將物件偵測分為兩個階段：首先生成候選區域，然後進行物件分類和定位。這種方法通常在</a:t>
            </a:r>
            <a:r>
              <a:rPr lang="zh-TW" altLang="zh-TW" dirty="0">
                <a:solidFill>
                  <a:schemeClr val="accent3">
                    <a:lumMod val="75000"/>
                  </a:schemeClr>
                </a:solidFill>
                <a:effectLst/>
                <a:latin typeface="Arial" panose="020B0604020202020204" pitchFamily="34" charset="0"/>
                <a:ea typeface="標楷體" panose="03000509000000000000" pitchFamily="65" charset="-120"/>
                <a:cs typeface="Arial Unicode MS"/>
              </a:rPr>
              <a:t>精確性方面表現更優，但它的推理速度較慢</a:t>
            </a:r>
            <a:endParaRPr lang="zh-TW" altLang="zh-TW" dirty="0">
              <a:solidFill>
                <a:schemeClr val="accent3">
                  <a:lumMod val="75000"/>
                </a:schemeClr>
              </a:solidFill>
              <a:effectLst/>
              <a:latin typeface="Arial" panose="020B0604020202020204" pitchFamily="34" charset="0"/>
              <a:ea typeface="新細明體" panose="02020500000000000000" pitchFamily="18" charset="-120"/>
            </a:endParaRPr>
          </a:p>
          <a:p>
            <a:pPr marL="285750" indent="-285750">
              <a:lnSpc>
                <a:spcPct val="150000"/>
              </a:lnSpc>
              <a:buFont typeface="Arial" panose="020B0604020202020204" pitchFamily="34" charset="0"/>
              <a:buChar char="•"/>
            </a:pPr>
            <a:r>
              <a:rPr lang="zh-TW" altLang="zh-TW" dirty="0">
                <a:effectLst/>
                <a:ea typeface="標楷體" panose="03000509000000000000" pitchFamily="65" charset="-120"/>
                <a:cs typeface="Arial Unicode MS"/>
              </a:rPr>
              <a:t>猜測造成此次</a:t>
            </a:r>
            <a:r>
              <a:rPr lang="zh-TW" altLang="zh-TW" dirty="0">
                <a:effectLst/>
                <a:ea typeface="Times New Roman" panose="02020603050405020304" pitchFamily="18" charset="0"/>
              </a:rPr>
              <a:t>RetinaN</a:t>
            </a:r>
            <a:r>
              <a:rPr lang="en-US" altLang="zh-TW" dirty="0">
                <a:effectLst/>
                <a:ea typeface="Times New Roman" panose="02020603050405020304" pitchFamily="18" charset="0"/>
              </a:rPr>
              <a:t>et</a:t>
            </a:r>
            <a:r>
              <a:rPr lang="zh-TW" altLang="zh-TW" dirty="0">
                <a:effectLst/>
                <a:ea typeface="標楷體" panose="03000509000000000000" pitchFamily="65" charset="-120"/>
                <a:cs typeface="Arial Unicode MS"/>
              </a:rPr>
              <a:t>在最終</a:t>
            </a:r>
            <a:r>
              <a:rPr lang="zh-TW" altLang="zh-TW" dirty="0">
                <a:effectLst/>
                <a:ea typeface="Times New Roman" panose="02020603050405020304" pitchFamily="18" charset="0"/>
              </a:rPr>
              <a:t>mAP</a:t>
            </a:r>
            <a:r>
              <a:rPr lang="zh-TW" altLang="zh-TW" dirty="0">
                <a:effectLst/>
                <a:ea typeface="標楷體" panose="03000509000000000000" pitchFamily="65" charset="-120"/>
                <a:cs typeface="Arial Unicode MS"/>
              </a:rPr>
              <a:t>值表現優於</a:t>
            </a:r>
            <a:r>
              <a:rPr lang="zh-TW" altLang="zh-TW" dirty="0">
                <a:effectLst/>
                <a:ea typeface="Times New Roman" panose="02020603050405020304" pitchFamily="18" charset="0"/>
              </a:rPr>
              <a:t>Faster-RCNN</a:t>
            </a:r>
            <a:r>
              <a:rPr lang="zh-TW" altLang="zh-TW" dirty="0">
                <a:effectLst/>
                <a:ea typeface="標楷體" panose="03000509000000000000" pitchFamily="65" charset="-120"/>
                <a:cs typeface="Arial Unicode MS"/>
              </a:rPr>
              <a:t>的原因可能與其使用的</a:t>
            </a:r>
            <a:r>
              <a:rPr lang="zh-TW" altLang="zh-TW" dirty="0">
                <a:solidFill>
                  <a:schemeClr val="accent3">
                    <a:lumMod val="75000"/>
                  </a:schemeClr>
                </a:solidFill>
                <a:effectLst/>
                <a:ea typeface="Times New Roman" panose="02020603050405020304" pitchFamily="18" charset="0"/>
              </a:rPr>
              <a:t>Focal Loss</a:t>
            </a:r>
            <a:r>
              <a:rPr lang="zh-TW" altLang="zh-TW" dirty="0">
                <a:effectLst/>
                <a:ea typeface="標楷體" panose="03000509000000000000" pitchFamily="65" charset="-120"/>
                <a:cs typeface="Arial Unicode MS"/>
              </a:rPr>
              <a:t>有關，這使得其在一階段物件檢測模型中的表現不像以往一樣遠遜於二階段模型</a:t>
            </a:r>
            <a:endParaRPr lang="en-US" altLang="zh-TW" dirty="0"/>
          </a:p>
        </p:txBody>
      </p:sp>
    </p:spTree>
    <p:extLst>
      <p:ext uri="{BB962C8B-B14F-4D97-AF65-F5344CB8AC3E}">
        <p14:creationId xmlns:p14="http://schemas.microsoft.com/office/powerpoint/2010/main" val="346221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08885" y="2520217"/>
            <a:ext cx="4521965" cy="841800"/>
          </a:xfrm>
          <a:prstGeom prst="rect">
            <a:avLst/>
          </a:prstGeom>
        </p:spPr>
        <p:txBody>
          <a:bodyPr spcFirstLastPara="1" wrap="square" lIns="91425" tIns="91425" rIns="91425" bIns="91425" anchor="ctr" anchorCtr="0">
            <a:noAutofit/>
          </a:bodyPr>
          <a:lstStyle/>
          <a:p>
            <a:r>
              <a:rPr lang="zh-TW" altLang="en-US" dirty="0"/>
              <a:t>結論與未來展望</a:t>
            </a:r>
            <a:endParaRPr dirty="0"/>
          </a:p>
        </p:txBody>
      </p:sp>
      <p:sp>
        <p:nvSpPr>
          <p:cNvPr id="223" name="Google Shape;223;p34"/>
          <p:cNvSpPr txBox="1">
            <a:spLocks noGrp="1"/>
          </p:cNvSpPr>
          <p:nvPr>
            <p:ph type="subTitle" idx="1"/>
          </p:nvPr>
        </p:nvSpPr>
        <p:spPr>
          <a:xfrm>
            <a:off x="3968350" y="3317602"/>
            <a:ext cx="4462500" cy="6780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chemeClr val="dk1"/>
              </a:buClr>
              <a:buSzPts val="11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結論</a:t>
            </a:r>
            <a:endParaRPr lang="zh-TW" altLang="en-US" sz="1400" dirty="0">
              <a:solidFill>
                <a:schemeClr val="tx1"/>
              </a:solidFill>
              <a:latin typeface="標楷體" panose="03000509000000000000" pitchFamily="65" charset="-120"/>
              <a:ea typeface="標楷體" panose="03000509000000000000" pitchFamily="65" charset="-120"/>
            </a:endParaRPr>
          </a:p>
          <a:p>
            <a:pPr marL="171450" lvl="0" indent="-171450" rtl="0">
              <a:spcBef>
                <a:spcPts val="0"/>
              </a:spcBef>
              <a:spcAft>
                <a:spcPts val="0"/>
              </a:spcAft>
              <a:buClr>
                <a:schemeClr val="dk1"/>
              </a:buClr>
              <a:buSzPts val="1100"/>
              <a:buFont typeface="Arial" panose="020B0604020202020204" pitchFamily="34" charset="0"/>
              <a:buChar char="•"/>
            </a:pPr>
            <a:r>
              <a:rPr lang="zh-TW" altLang="en-US" sz="1400">
                <a:solidFill>
                  <a:schemeClr val="tx1"/>
                </a:solidFill>
                <a:latin typeface="標楷體" panose="03000509000000000000" pitchFamily="65" charset="-120"/>
                <a:ea typeface="標楷體" panose="03000509000000000000" pitchFamily="65" charset="-120"/>
              </a:rPr>
              <a:t>未來展望</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Tree>
    <p:extLst>
      <p:ext uri="{BB962C8B-B14F-4D97-AF65-F5344CB8AC3E}">
        <p14:creationId xmlns:p14="http://schemas.microsoft.com/office/powerpoint/2010/main" val="752745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137976" y="627985"/>
            <a:ext cx="923330"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未來展望</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結論與</a:t>
            </a:r>
          </a:p>
        </p:txBody>
      </p:sp>
      <p:sp>
        <p:nvSpPr>
          <p:cNvPr id="9" name="文字方塊 8">
            <a:extLst>
              <a:ext uri="{FF2B5EF4-FFF2-40B4-BE49-F238E27FC236}">
                <a16:creationId xmlns:a16="http://schemas.microsoft.com/office/drawing/2014/main" id="{59557C08-7B50-994D-3D2F-D923DCAB03A4}"/>
              </a:ext>
            </a:extLst>
          </p:cNvPr>
          <p:cNvSpPr txBox="1"/>
          <p:nvPr/>
        </p:nvSpPr>
        <p:spPr>
          <a:xfrm>
            <a:off x="1643850" y="851573"/>
            <a:ext cx="6918259" cy="19934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針對夜間坑洞辨識之訓練模型，本專題之研究成果</a:t>
            </a:r>
            <a:r>
              <a:rPr lang="zh-TW" altLang="en-US" dirty="0">
                <a:solidFill>
                  <a:schemeClr val="accent3">
                    <a:lumMod val="75000"/>
                  </a:schemeClr>
                </a:solidFill>
                <a:latin typeface="標楷體" panose="03000509000000000000" pitchFamily="65" charset="-120"/>
                <a:ea typeface="標楷體" panose="03000509000000000000" pitchFamily="65" charset="-120"/>
              </a:rPr>
              <a:t>精確度普遍為佳</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，對坑洞圖像之處理、模型結構以及訓練過程可給予參考。</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利用非訓練資料的圖像進行路面坑洞辨識，辨識效果與訓練資料之成果接近，驗證了模型</a:t>
            </a:r>
            <a:r>
              <a:rPr lang="zh-TW" altLang="en-US" dirty="0">
                <a:solidFill>
                  <a:schemeClr val="accent3">
                    <a:lumMod val="75000"/>
                  </a:schemeClr>
                </a:solidFill>
                <a:latin typeface="標楷體" panose="03000509000000000000" pitchFamily="65" charset="-120"/>
                <a:ea typeface="標楷體" panose="03000509000000000000" pitchFamily="65" charset="-120"/>
              </a:rPr>
              <a:t>高度的泛化能力</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，能夠有效的適應新樣本。</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當圖像</a:t>
            </a:r>
            <a:r>
              <a:rPr lang="zh-TW" altLang="en-US" dirty="0">
                <a:solidFill>
                  <a:schemeClr val="accent3">
                    <a:lumMod val="75000"/>
                  </a:schemeClr>
                </a:solidFill>
                <a:latin typeface="標楷體" panose="03000509000000000000" pitchFamily="65" charset="-120"/>
                <a:ea typeface="標楷體" panose="03000509000000000000" pitchFamily="65" charset="-120"/>
              </a:rPr>
              <a:t>簡單</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且需要快速獲得訓練結果時，可以選擇</a:t>
            </a:r>
            <a:r>
              <a:rPr lang="en-US" altLang="zh-TW" dirty="0">
                <a:solidFill>
                  <a:schemeClr val="accent3">
                    <a:lumMod val="75000"/>
                  </a:schemeClr>
                </a:solidFill>
                <a:latin typeface="標楷體" panose="03000509000000000000" pitchFamily="65" charset="-120"/>
                <a:ea typeface="標楷體" panose="03000509000000000000" pitchFamily="65" charset="-120"/>
              </a:rPr>
              <a:t>one-stage</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模型。</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	</a:t>
            </a:r>
          </a:p>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當圖像</a:t>
            </a:r>
            <a:r>
              <a:rPr lang="zh-TW" altLang="en-US" dirty="0">
                <a:solidFill>
                  <a:schemeClr val="accent3">
                    <a:lumMod val="75000"/>
                  </a:schemeClr>
                </a:solidFill>
                <a:latin typeface="標楷體" panose="03000509000000000000" pitchFamily="65" charset="-120"/>
                <a:ea typeface="標楷體" panose="03000509000000000000" pitchFamily="65" charset="-120"/>
              </a:rPr>
              <a:t>複雜</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且需要精確判別目標物件時，可以選擇</a:t>
            </a:r>
            <a:r>
              <a:rPr lang="en-US" altLang="zh-TW" dirty="0">
                <a:solidFill>
                  <a:schemeClr val="accent3">
                    <a:lumMod val="75000"/>
                  </a:schemeClr>
                </a:solidFill>
                <a:latin typeface="標楷體" panose="03000509000000000000" pitchFamily="65" charset="-120"/>
                <a:ea typeface="標楷體" panose="03000509000000000000" pitchFamily="65" charset="-120"/>
              </a:rPr>
              <a:t>two-stage</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模型。</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2" name="Freeform 9">
            <a:extLst>
              <a:ext uri="{FF2B5EF4-FFF2-40B4-BE49-F238E27FC236}">
                <a16:creationId xmlns:a16="http://schemas.microsoft.com/office/drawing/2014/main" id="{D159486E-4964-6D62-3005-E34F07FA96D9}"/>
              </a:ext>
            </a:extLst>
          </p:cNvPr>
          <p:cNvSpPr>
            <a:spLocks noEditPoints="1"/>
          </p:cNvSpPr>
          <p:nvPr/>
        </p:nvSpPr>
        <p:spPr bwMode="auto">
          <a:xfrm>
            <a:off x="423658" y="320408"/>
            <a:ext cx="351965" cy="229332"/>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 name="矩形 2">
            <a:extLst>
              <a:ext uri="{FF2B5EF4-FFF2-40B4-BE49-F238E27FC236}">
                <a16:creationId xmlns:a16="http://schemas.microsoft.com/office/drawing/2014/main" id="{B1E74637-9AF8-8EB7-E10F-6EDBC3D57E9D}"/>
              </a:ext>
            </a:extLst>
          </p:cNvPr>
          <p:cNvSpPr/>
          <p:nvPr/>
        </p:nvSpPr>
        <p:spPr>
          <a:xfrm>
            <a:off x="1643851" y="395951"/>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lumMod val="75000"/>
                    <a:lumOff val="25000"/>
                  </a:schemeClr>
                </a:solidFill>
                <a:latin typeface="標楷體" panose="03000509000000000000" pitchFamily="65" charset="-120"/>
                <a:ea typeface="標楷體" panose="03000509000000000000" pitchFamily="65" charset="-120"/>
              </a:rPr>
              <a:t>結論</a:t>
            </a:r>
          </a:p>
          <a:p>
            <a:pPr algn="ctr"/>
            <a:endParaRPr lang="zh-TW" altLang="en-US" dirty="0">
              <a:solidFill>
                <a:schemeClr val="tx1"/>
              </a:solidFill>
            </a:endParaRPr>
          </a:p>
        </p:txBody>
      </p:sp>
      <p:sp>
        <p:nvSpPr>
          <p:cNvPr id="5" name="矩形 4">
            <a:extLst>
              <a:ext uri="{FF2B5EF4-FFF2-40B4-BE49-F238E27FC236}">
                <a16:creationId xmlns:a16="http://schemas.microsoft.com/office/drawing/2014/main" id="{C00C0119-D5D6-F842-89A5-18BA42632C72}"/>
              </a:ext>
            </a:extLst>
          </p:cNvPr>
          <p:cNvSpPr/>
          <p:nvPr/>
        </p:nvSpPr>
        <p:spPr>
          <a:xfrm>
            <a:off x="1643850" y="2992630"/>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lumMod val="75000"/>
                    <a:lumOff val="25000"/>
                  </a:schemeClr>
                </a:solidFill>
                <a:latin typeface="標楷體" panose="03000509000000000000" pitchFamily="65" charset="-120"/>
                <a:ea typeface="標楷體" panose="03000509000000000000" pitchFamily="65" charset="-120"/>
              </a:rPr>
              <a:t>未來展望</a:t>
            </a:r>
          </a:p>
        </p:txBody>
      </p:sp>
      <p:sp>
        <p:nvSpPr>
          <p:cNvPr id="6" name="文字方塊 5">
            <a:extLst>
              <a:ext uri="{FF2B5EF4-FFF2-40B4-BE49-F238E27FC236}">
                <a16:creationId xmlns:a16="http://schemas.microsoft.com/office/drawing/2014/main" id="{758907CE-2BAF-B1A9-1B9F-860645403950}"/>
              </a:ext>
            </a:extLst>
          </p:cNvPr>
          <p:cNvSpPr txBox="1"/>
          <p:nvPr/>
        </p:nvSpPr>
        <p:spPr>
          <a:xfrm>
            <a:off x="1643849" y="3447770"/>
            <a:ext cx="6918259" cy="13471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將夜間坑洞辨識模型</a:t>
            </a:r>
            <a:r>
              <a:rPr lang="zh-TW" altLang="en-US" dirty="0">
                <a:solidFill>
                  <a:schemeClr val="accent3">
                    <a:lumMod val="75000"/>
                  </a:schemeClr>
                </a:solidFill>
                <a:latin typeface="標楷體" panose="03000509000000000000" pitchFamily="65" charset="-120"/>
                <a:ea typeface="標楷體" panose="03000509000000000000" pitchFamily="65" charset="-120"/>
              </a:rPr>
              <a:t>應用在汽機車</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上，汽機車能同步調整避震器，以延長零件之壽命以及提高舒適度。</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夜間路面坑洞辨識模型</a:t>
            </a:r>
            <a:r>
              <a:rPr lang="zh-TW" altLang="en-US" dirty="0">
                <a:solidFill>
                  <a:schemeClr val="accent3">
                    <a:lumMod val="75000"/>
                  </a:schemeClr>
                </a:solidFill>
                <a:latin typeface="標楷體" panose="03000509000000000000" pitchFamily="65" charset="-120"/>
                <a:ea typeface="標楷體" panose="03000509000000000000" pitchFamily="65" charset="-120"/>
              </a:rPr>
              <a:t>應用在市政</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，使相關當位能夠迅速的辨識和修復路面上的坑洞。</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95142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2"/>
          <p:cNvSpPr txBox="1">
            <a:spLocks noGrp="1"/>
          </p:cNvSpPr>
          <p:nvPr>
            <p:ph type="title"/>
          </p:nvPr>
        </p:nvSpPr>
        <p:spPr>
          <a:xfrm>
            <a:off x="1278834" y="1902600"/>
            <a:ext cx="3858900" cy="13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標楷體" panose="03000509000000000000" pitchFamily="65" charset="-120"/>
                <a:ea typeface="標楷體" panose="03000509000000000000" pitchFamily="65" charset="-120"/>
              </a:rPr>
              <a:t>謝謝聆聽</a:t>
            </a:r>
            <a:endParaRPr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AEBB9730-FE64-2A02-4D35-0DAED1ED4686}"/>
              </a:ext>
            </a:extLst>
          </p:cNvPr>
          <p:cNvSpPr/>
          <p:nvPr/>
        </p:nvSpPr>
        <p:spPr>
          <a:xfrm>
            <a:off x="424206" y="3327662"/>
            <a:ext cx="4487159" cy="8861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t>緒論</a:t>
            </a:r>
            <a:endParaRPr dirty="0"/>
          </a:p>
        </p:txBody>
      </p:sp>
      <p:sp>
        <p:nvSpPr>
          <p:cNvPr id="223" name="Google Shape;223;p34"/>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chemeClr val="dk1"/>
              </a:buClr>
              <a:buSzPts val="1100"/>
              <a:buFont typeface="Arial" panose="020B0604020202020204" pitchFamily="34" charset="0"/>
              <a:buChar char="•"/>
            </a:pPr>
            <a:r>
              <a:rPr lang="zh-TW" altLang="en-US" sz="1400" dirty="0">
                <a:solidFill>
                  <a:schemeClr val="tx1"/>
                </a:solidFill>
                <a:latin typeface="標楷體" panose="03000509000000000000" pitchFamily="65" charset="-120"/>
                <a:ea typeface="標楷體" panose="03000509000000000000" pitchFamily="65" charset="-120"/>
              </a:rPr>
              <a:t>研究動機</a:t>
            </a:r>
          </a:p>
          <a:p>
            <a:pPr marL="171450" lvl="0" indent="-171450" rtl="0">
              <a:spcBef>
                <a:spcPts val="0"/>
              </a:spcBef>
              <a:spcAft>
                <a:spcPts val="0"/>
              </a:spcAft>
              <a:buClr>
                <a:schemeClr val="dk1"/>
              </a:buClr>
              <a:buSzPts val="1100"/>
              <a:buFont typeface="Arial" panose="020B0604020202020204" pitchFamily="34" charset="0"/>
              <a:buChar char="•"/>
            </a:pPr>
            <a:r>
              <a:rPr lang="zh-TW" altLang="en-US" sz="1400" dirty="0">
                <a:solidFill>
                  <a:schemeClr val="tx1"/>
                </a:solidFill>
                <a:latin typeface="標楷體" panose="03000509000000000000" pitchFamily="65" charset="-120"/>
                <a:ea typeface="標楷體" panose="03000509000000000000" pitchFamily="65" charset="-120"/>
              </a:rPr>
              <a:t>研究目的</a:t>
            </a: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298793" y="942319"/>
            <a:ext cx="553998" cy="1123805"/>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緒論</a:t>
            </a:r>
          </a:p>
        </p:txBody>
      </p:sp>
      <p:sp>
        <p:nvSpPr>
          <p:cNvPr id="5" name="Freeform 13">
            <a:extLst>
              <a:ext uri="{FF2B5EF4-FFF2-40B4-BE49-F238E27FC236}">
                <a16:creationId xmlns:a16="http://schemas.microsoft.com/office/drawing/2014/main" id="{31B0EC20-CFA6-B01F-C6F4-0A49EE8EE4F2}"/>
              </a:ext>
            </a:extLst>
          </p:cNvPr>
          <p:cNvSpPr>
            <a:spLocks noEditPoints="1"/>
          </p:cNvSpPr>
          <p:nvPr/>
        </p:nvSpPr>
        <p:spPr bwMode="auto">
          <a:xfrm>
            <a:off x="411389" y="495137"/>
            <a:ext cx="370368" cy="30757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lumMod val="75000"/>
                    <a:lumOff val="25000"/>
                  </a:schemeClr>
                </a:solidFill>
                <a:latin typeface="標楷體" panose="03000509000000000000" pitchFamily="65" charset="-120"/>
                <a:ea typeface="標楷體" panose="03000509000000000000" pitchFamily="65" charset="-120"/>
              </a:rPr>
              <a:t>研究動機</a:t>
            </a:r>
          </a:p>
          <a:p>
            <a:pPr algn="ctr"/>
            <a:endParaRPr lang="zh-TW" altLang="en-US" dirty="0">
              <a:solidFill>
                <a:schemeClr val="tx1"/>
              </a:solidFill>
            </a:endParaRPr>
          </a:p>
        </p:txBody>
      </p:sp>
      <p:sp>
        <p:nvSpPr>
          <p:cNvPr id="9" name="文字方塊 8">
            <a:extLst>
              <a:ext uri="{FF2B5EF4-FFF2-40B4-BE49-F238E27FC236}">
                <a16:creationId xmlns:a16="http://schemas.microsoft.com/office/drawing/2014/main" id="{59557C08-7B50-994D-3D2F-D923DCAB03A4}"/>
              </a:ext>
            </a:extLst>
          </p:cNvPr>
          <p:cNvSpPr txBox="1"/>
          <p:nvPr/>
        </p:nvSpPr>
        <p:spPr>
          <a:xfrm>
            <a:off x="1643850" y="942319"/>
            <a:ext cx="6855913" cy="102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dirty="0">
                <a:solidFill>
                  <a:schemeClr val="tx1">
                    <a:lumMod val="75000"/>
                    <a:lumOff val="25000"/>
                  </a:schemeClr>
                </a:solidFill>
                <a:effectLst/>
                <a:latin typeface="Times New Roman" panose="02020603050405020304" pitchFamily="18" charset="0"/>
                <a:ea typeface="標楷體" panose="03000509000000000000" pitchFamily="65" charset="-120"/>
                <a:cs typeface="Times New Roman" panose="02020603050405020304" pitchFamily="18" charset="0"/>
              </a:rPr>
              <a:t>在深度學習領域中，影像辨識已成為一個極為熱門的應用範疇。現今，越來越多領域正在積極採用影像辨識技術</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chemeClr val="tx1">
                    <a:lumMod val="75000"/>
                    <a:lumOff val="25000"/>
                  </a:schemeClr>
                </a:solidFill>
                <a:effectLst/>
                <a:latin typeface="Times New Roman" panose="02020603050405020304" pitchFamily="18" charset="0"/>
                <a:ea typeface="標楷體" panose="03000509000000000000" pitchFamily="65" charset="-120"/>
                <a:cs typeface="Times New Roman" panose="02020603050405020304" pitchFamily="18" charset="0"/>
              </a:rPr>
              <a:t>而在台灣馬路品質較不穩定，因此選擇</a:t>
            </a:r>
            <a:r>
              <a:rPr lang="zh-TW" altLang="en-US" dirty="0">
                <a:solidFill>
                  <a:schemeClr val="accent3">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dirty="0">
                <a:solidFill>
                  <a:schemeClr val="accent3">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AI</a:t>
            </a:r>
            <a:r>
              <a:rPr lang="zh-TW" altLang="en-US" dirty="0">
                <a:solidFill>
                  <a:schemeClr val="accent3">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模型辨別路面坑洞</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，以降低汽機車的零件消耗率並提高舒適度。</a:t>
            </a:r>
            <a:endParaRPr lang="zh-TW" altLang="en-US"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6" name="矩形 5">
            <a:extLst>
              <a:ext uri="{FF2B5EF4-FFF2-40B4-BE49-F238E27FC236}">
                <a16:creationId xmlns:a16="http://schemas.microsoft.com/office/drawing/2014/main" id="{F1B5AE62-8A11-85EB-FFEF-EAE2AF56DFD9}"/>
              </a:ext>
            </a:extLst>
          </p:cNvPr>
          <p:cNvSpPr/>
          <p:nvPr/>
        </p:nvSpPr>
        <p:spPr>
          <a:xfrm>
            <a:off x="1643850" y="2419693"/>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TW" altLang="en-US" b="1" dirty="0">
                <a:solidFill>
                  <a:schemeClr val="tx1">
                    <a:lumMod val="75000"/>
                    <a:lumOff val="25000"/>
                  </a:schemeClr>
                </a:solidFill>
                <a:latin typeface="標楷體" panose="03000509000000000000" pitchFamily="65" charset="-120"/>
                <a:ea typeface="標楷體" panose="03000509000000000000" pitchFamily="65" charset="-120"/>
              </a:rPr>
              <a:t>研究目的</a:t>
            </a:r>
          </a:p>
          <a:p>
            <a:pPr algn="ctr"/>
            <a:endParaRPr lang="zh-TW" altLang="en-US" dirty="0">
              <a:solidFill>
                <a:schemeClr val="tx1"/>
              </a:solidFill>
            </a:endParaRPr>
          </a:p>
        </p:txBody>
      </p:sp>
      <p:sp>
        <p:nvSpPr>
          <p:cNvPr id="7" name="文字方塊 6">
            <a:extLst>
              <a:ext uri="{FF2B5EF4-FFF2-40B4-BE49-F238E27FC236}">
                <a16:creationId xmlns:a16="http://schemas.microsoft.com/office/drawing/2014/main" id="{3A3C1F80-9ACB-E0D0-5BBE-EBBA4E05DDFD}"/>
              </a:ext>
            </a:extLst>
          </p:cNvPr>
          <p:cNvSpPr txBox="1"/>
          <p:nvPr/>
        </p:nvSpPr>
        <p:spPr>
          <a:xfrm>
            <a:off x="1643849" y="3038638"/>
            <a:ext cx="6855913" cy="102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訓練出能夠</a:t>
            </a:r>
            <a:r>
              <a:rPr lang="zh-TW" altLang="en-US" dirty="0">
                <a:solidFill>
                  <a:schemeClr val="accent3">
                    <a:lumMod val="75000"/>
                  </a:schemeClr>
                </a:solidFill>
                <a:latin typeface="標楷體" panose="03000509000000000000" pitchFamily="65" charset="-120"/>
                <a:ea typeface="標楷體" panose="03000509000000000000" pitchFamily="65" charset="-120"/>
              </a:rPr>
              <a:t>判斷夜間路面坑洞</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的學習模型。</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使用訓練好的模型，辨認非資料集中的路面情況。</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根據研究結果，</a:t>
            </a:r>
            <a:r>
              <a:rPr lang="zh-TW" altLang="en-US" dirty="0">
                <a:solidFill>
                  <a:schemeClr val="accent3">
                    <a:lumMod val="75000"/>
                  </a:schemeClr>
                </a:solidFill>
                <a:latin typeface="標楷體" panose="03000509000000000000" pitchFamily="65" charset="-120"/>
                <a:ea typeface="標楷體" panose="03000509000000000000" pitchFamily="65" charset="-120"/>
              </a:rPr>
              <a:t>探討</a:t>
            </a:r>
            <a:r>
              <a:rPr lang="en-US" altLang="zh-TW" dirty="0">
                <a:solidFill>
                  <a:schemeClr val="accent3">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one-stage</a:t>
            </a:r>
            <a:r>
              <a:rPr lang="zh-TW" altLang="en-US" dirty="0">
                <a:solidFill>
                  <a:schemeClr val="accent3">
                    <a:lumMod val="75000"/>
                  </a:schemeClr>
                </a:solidFill>
                <a:latin typeface="標楷體" panose="03000509000000000000" pitchFamily="65" charset="-120"/>
                <a:ea typeface="標楷體" panose="03000509000000000000" pitchFamily="65" charset="-120"/>
              </a:rPr>
              <a:t>與</a:t>
            </a:r>
            <a:r>
              <a:rPr lang="en-US" altLang="zh-TW" dirty="0">
                <a:solidFill>
                  <a:schemeClr val="accent3">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two-stage</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之使用情境</a:t>
            </a:r>
          </a:p>
        </p:txBody>
      </p:sp>
    </p:spTree>
    <p:extLst>
      <p:ext uri="{BB962C8B-B14F-4D97-AF65-F5344CB8AC3E}">
        <p14:creationId xmlns:p14="http://schemas.microsoft.com/office/powerpoint/2010/main" val="150627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t>文獻探討</a:t>
            </a:r>
            <a:endParaRPr dirty="0"/>
          </a:p>
        </p:txBody>
      </p:sp>
      <p:sp>
        <p:nvSpPr>
          <p:cNvPr id="223" name="Google Shape;223;p34"/>
          <p:cNvSpPr txBox="1">
            <a:spLocks noGrp="1"/>
          </p:cNvSpPr>
          <p:nvPr>
            <p:ph type="subTitle" idx="1"/>
          </p:nvPr>
        </p:nvSpPr>
        <p:spPr>
          <a:xfrm>
            <a:off x="3961295" y="3045375"/>
            <a:ext cx="4462500" cy="678000"/>
          </a:xfrm>
          <a:prstGeom prst="rect">
            <a:avLst/>
          </a:prstGeom>
        </p:spPr>
        <p:txBody>
          <a:bodyPr spcFirstLastPara="1" wrap="square" lIns="91425" tIns="91425" rIns="91425" bIns="91425" anchor="t" anchorCtr="0">
            <a:noAutofit/>
          </a:bodyPr>
          <a:lstStyle/>
          <a:p>
            <a:pPr marL="171450" indent="-171450">
              <a:buClr>
                <a:schemeClr val="dk1"/>
              </a:buClr>
              <a:buSzPts val="1100"/>
              <a:buFont typeface="Arial" panose="020B0604020202020204" pitchFamily="34" charset="0"/>
              <a:buChar char="•"/>
            </a:pPr>
            <a:r>
              <a:rPr lang="en-US" altLang="zh-TW"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RetinaNet</a:t>
            </a:r>
            <a:endParaRPr lang="zh-TW" altLang="en-US"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171450" lvl="0" indent="-171450" rtl="0">
              <a:spcBef>
                <a:spcPts val="0"/>
              </a:spcBef>
              <a:spcAft>
                <a:spcPts val="0"/>
              </a:spcAft>
              <a:buClr>
                <a:schemeClr val="dk1"/>
              </a:buClr>
              <a:buSzPts val="1100"/>
              <a:buFont typeface="Arial" panose="020B0604020202020204" pitchFamily="34" charset="0"/>
              <a:buChar char="•"/>
            </a:pPr>
            <a:r>
              <a:rPr lang="en-US" altLang="zh-TW"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Faster-RCNN</a:t>
            </a:r>
            <a:endParaRPr lang="zh-TW" altLang="en-US"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Tree>
    <p:extLst>
      <p:ext uri="{BB962C8B-B14F-4D97-AF65-F5344CB8AC3E}">
        <p14:creationId xmlns:p14="http://schemas.microsoft.com/office/powerpoint/2010/main" val="85378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3496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文獻探討</a:t>
            </a:r>
          </a:p>
        </p:txBody>
      </p:sp>
      <p:sp>
        <p:nvSpPr>
          <p:cNvPr id="2" name="Freeform 10">
            <a:extLst>
              <a:ext uri="{FF2B5EF4-FFF2-40B4-BE49-F238E27FC236}">
                <a16:creationId xmlns:a16="http://schemas.microsoft.com/office/drawing/2014/main" id="{8AE95276-667E-2AB0-749D-AC5530816D12}"/>
              </a:ext>
            </a:extLst>
          </p:cNvPr>
          <p:cNvSpPr>
            <a:spLocks noEditPoints="1"/>
          </p:cNvSpPr>
          <p:nvPr/>
        </p:nvSpPr>
        <p:spPr bwMode="auto">
          <a:xfrm>
            <a:off x="441871" y="249027"/>
            <a:ext cx="315542" cy="31636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 name="矩形 2">
            <a:extLst>
              <a:ext uri="{FF2B5EF4-FFF2-40B4-BE49-F238E27FC236}">
                <a16:creationId xmlns:a16="http://schemas.microsoft.com/office/drawing/2014/main" id="{96AED339-F72F-F3DC-948B-0A0D5139D362}"/>
              </a:ext>
            </a:extLst>
          </p:cNvPr>
          <p:cNvSpPr/>
          <p:nvPr/>
        </p:nvSpPr>
        <p:spPr>
          <a:xfrm>
            <a:off x="1643851" y="327388"/>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TW" b="1"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RetinaNet</a:t>
            </a:r>
            <a:endParaRPr lang="zh-TW" altLang="en-US"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dirty="0">
              <a:solidFill>
                <a:schemeClr val="tx1"/>
              </a:solidFill>
            </a:endParaRPr>
          </a:p>
        </p:txBody>
      </p:sp>
      <p:sp>
        <p:nvSpPr>
          <p:cNvPr id="5" name="文字方塊 4">
            <a:extLst>
              <a:ext uri="{FF2B5EF4-FFF2-40B4-BE49-F238E27FC236}">
                <a16:creationId xmlns:a16="http://schemas.microsoft.com/office/drawing/2014/main" id="{543EC341-4605-41F2-D684-181258C4965C}"/>
              </a:ext>
            </a:extLst>
          </p:cNvPr>
          <p:cNvSpPr txBox="1"/>
          <p:nvPr/>
        </p:nvSpPr>
        <p:spPr>
          <a:xfrm>
            <a:off x="1643851" y="838410"/>
            <a:ext cx="7181628" cy="2315827"/>
          </a:xfrm>
          <a:prstGeom prst="rect">
            <a:avLst/>
          </a:prstGeom>
          <a:noFill/>
        </p:spPr>
        <p:txBody>
          <a:bodyPr wrap="square" rtlCol="0">
            <a:spAutoFit/>
          </a:bodyPr>
          <a:lstStyle/>
          <a:p>
            <a:pPr marL="285750" lvl="4" indent="-285750">
              <a:lnSpc>
                <a:spcPct val="150000"/>
              </a:lnSpc>
              <a:buFont typeface="Arial" panose="020B0604020202020204" pitchFamily="34" charset="0"/>
              <a:buChar char="•"/>
            </a:pPr>
            <a:r>
              <a:rPr lang="en-US" altLang="zh-TW"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RetinaNet</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為論文</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”Focal Loss for Dense Object Detection”</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中的</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one-stage</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密集檢測器，用於評估題目中</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Focal Loss</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之效果</a:t>
            </a:r>
            <a:endPar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lvl="2" defTabSz="295200">
              <a:lnSpc>
                <a:spcPct val="150000"/>
              </a:lnSpc>
            </a:pP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p>
          <a:p>
            <a:pPr marL="285750" lvl="2" indent="-285750" defTabSz="295200">
              <a:lnSpc>
                <a:spcPct val="150000"/>
              </a:lnSpc>
              <a:buFont typeface="Arial" panose="020B0604020202020204" pitchFamily="34" charset="0"/>
              <a:buChar char="•"/>
            </a:pP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Focal Loss</a:t>
            </a:r>
          </a:p>
          <a:p>
            <a:pPr lvl="2" defTabSz="295200">
              <a:lnSpc>
                <a:spcPct val="150000"/>
              </a:lnSpc>
            </a:pP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可以視為交叉熵之延伸，用於處理類別不平衡的問題，使容易分類的樣本權重降低，對難分類的樣本權重增加，公式如下：</a:t>
            </a:r>
          </a:p>
          <a:p>
            <a:pPr lvl="2" defTabSz="295200">
              <a:lnSpc>
                <a:spcPct val="150000"/>
              </a:lnSpc>
            </a:pPr>
            <a:endPar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E0F8350C-9074-3ADF-96BD-09006DAF94AF}"/>
              </a:ext>
            </a:extLst>
          </p:cNvPr>
          <p:cNvPicPr>
            <a:picLocks noChangeAspect="1"/>
          </p:cNvPicPr>
          <p:nvPr/>
        </p:nvPicPr>
        <p:blipFill>
          <a:blip r:embed="rId3"/>
          <a:stretch>
            <a:fillRect/>
          </a:stretch>
        </p:blipFill>
        <p:spPr>
          <a:xfrm>
            <a:off x="3710458" y="2978455"/>
            <a:ext cx="2707037" cy="351563"/>
          </a:xfrm>
          <a:prstGeom prst="rect">
            <a:avLst/>
          </a:prstGeom>
        </p:spPr>
      </p:pic>
    </p:spTree>
    <p:extLst>
      <p:ext uri="{BB962C8B-B14F-4D97-AF65-F5344CB8AC3E}">
        <p14:creationId xmlns:p14="http://schemas.microsoft.com/office/powerpoint/2010/main" val="100631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3496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文獻探討</a:t>
            </a:r>
          </a:p>
        </p:txBody>
      </p:sp>
      <p:sp>
        <p:nvSpPr>
          <p:cNvPr id="2" name="Freeform 10">
            <a:extLst>
              <a:ext uri="{FF2B5EF4-FFF2-40B4-BE49-F238E27FC236}">
                <a16:creationId xmlns:a16="http://schemas.microsoft.com/office/drawing/2014/main" id="{8AE95276-667E-2AB0-749D-AC5530816D12}"/>
              </a:ext>
            </a:extLst>
          </p:cNvPr>
          <p:cNvSpPr>
            <a:spLocks noEditPoints="1"/>
          </p:cNvSpPr>
          <p:nvPr/>
        </p:nvSpPr>
        <p:spPr bwMode="auto">
          <a:xfrm>
            <a:off x="441871" y="249027"/>
            <a:ext cx="315542" cy="31636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 name="矩形 2">
            <a:extLst>
              <a:ext uri="{FF2B5EF4-FFF2-40B4-BE49-F238E27FC236}">
                <a16:creationId xmlns:a16="http://schemas.microsoft.com/office/drawing/2014/main" id="{96AED339-F72F-F3DC-948B-0A0D5139D362}"/>
              </a:ext>
            </a:extLst>
          </p:cNvPr>
          <p:cNvSpPr/>
          <p:nvPr/>
        </p:nvSpPr>
        <p:spPr>
          <a:xfrm>
            <a:off x="1643851" y="327388"/>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TW" b="1"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RetinaNet</a:t>
            </a:r>
            <a:endParaRPr lang="zh-TW" altLang="en-US"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dirty="0">
              <a:solidFill>
                <a:schemeClr val="tx1"/>
              </a:solidFill>
            </a:endParaRPr>
          </a:p>
        </p:txBody>
      </p:sp>
      <p:sp>
        <p:nvSpPr>
          <p:cNvPr id="5" name="文字方塊 4">
            <a:extLst>
              <a:ext uri="{FF2B5EF4-FFF2-40B4-BE49-F238E27FC236}">
                <a16:creationId xmlns:a16="http://schemas.microsoft.com/office/drawing/2014/main" id="{543EC341-4605-41F2-D684-181258C4965C}"/>
              </a:ext>
            </a:extLst>
          </p:cNvPr>
          <p:cNvSpPr txBox="1"/>
          <p:nvPr/>
        </p:nvSpPr>
        <p:spPr>
          <a:xfrm>
            <a:off x="1643851" y="838410"/>
            <a:ext cx="7181628" cy="2316660"/>
          </a:xfrm>
          <a:prstGeom prst="rect">
            <a:avLst/>
          </a:prstGeom>
          <a:noFill/>
        </p:spPr>
        <p:txBody>
          <a:bodyPr wrap="square" rtlCol="0">
            <a:spAutoFit/>
          </a:bodyPr>
          <a:lstStyle/>
          <a:p>
            <a:pPr marL="285750" indent="-285750" defTabSz="324000">
              <a:lnSpc>
                <a:spcPct val="150000"/>
              </a:lnSpc>
              <a:buFont typeface="Arial" panose="020B0604020202020204" pitchFamily="34" charset="0"/>
              <a:buChar char="•"/>
            </a:pPr>
            <a:r>
              <a:rPr lang="zh-TW" altLang="en-US" b="1" dirty="0">
                <a:solidFill>
                  <a:schemeClr val="tx1">
                    <a:lumMod val="75000"/>
                    <a:lumOff val="25000"/>
                  </a:schemeClr>
                </a:solidFill>
                <a:latin typeface="標楷體" panose="03000509000000000000" pitchFamily="65" charset="-120"/>
                <a:ea typeface="標楷體" panose="03000509000000000000" pitchFamily="65" charset="-120"/>
              </a:rPr>
              <a:t>殘差網路</a:t>
            </a: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a:t>
            </a: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Residual Network</a:t>
            </a: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	</a:t>
            </a:r>
          </a:p>
          <a:p>
            <a:pPr lvl="1" defTabSz="302400">
              <a:lnSpc>
                <a:spcPct val="150000"/>
              </a:lnSpc>
            </a:pP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		</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ResNet50</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為</a:t>
            </a:r>
            <a:r>
              <a:rPr lang="en-US" altLang="zh-TW"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RetinaNet</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之</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backbone</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，在第</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第</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層建構</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FPN</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，每層的通道維度維</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256</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lvl="1" indent="-285750" defTabSz="302400">
              <a:lnSpc>
                <a:spcPct val="150000"/>
              </a:lnSpc>
              <a:buFont typeface="Arial" panose="020B0604020202020204" pitchFamily="34" charset="0"/>
              <a:buChar char="•"/>
            </a:pPr>
            <a:r>
              <a:rPr lang="zh-TW" altLang="en-US"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特徵金字塔</a:t>
            </a: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(Feature Pyramid Network, FPN)</a:t>
            </a:r>
          </a:p>
          <a:p>
            <a:pPr lvl="1" defTabSz="302400">
              <a:lnSpc>
                <a:spcPct val="150000"/>
              </a:lnSpc>
            </a:pP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一種自下而上、自上而下並橫向連接的網路結構。</a:t>
            </a:r>
            <a:endPar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lvl="1" indent="-285750" defTabSz="302400">
              <a:lnSpc>
                <a:spcPct val="150000"/>
              </a:lnSpc>
              <a:buFont typeface="Arial" panose="020B0604020202020204" pitchFamily="34" charset="0"/>
              <a:buChar char="•"/>
            </a:pPr>
            <a:r>
              <a:rPr lang="zh-TW" altLang="en-US"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錨點</a:t>
            </a: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(Anchors)</a:t>
            </a:r>
          </a:p>
          <a:p>
            <a:pPr lvl="2" defTabSz="302400">
              <a:lnSpc>
                <a:spcPct val="150000"/>
              </a:lnSpc>
            </a:pP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在</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FPN</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每層的</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Anchors</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尺寸分別為：</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32x32</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64x64</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128x128</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256x256</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512x512</a:t>
            </a:r>
          </a:p>
          <a:p>
            <a:pPr lvl="2">
              <a:lnSpc>
                <a:spcPct val="150000"/>
              </a:lnSpc>
            </a:pP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p:txBody>
      </p:sp>
      <p:pic>
        <p:nvPicPr>
          <p:cNvPr id="1026" name="Picture 2" descr="物件偵測- RetinaNet 介紹. RetinaNet是由Facebook AI Research… | by 22 12 | Medium">
            <a:extLst>
              <a:ext uri="{FF2B5EF4-FFF2-40B4-BE49-F238E27FC236}">
                <a16:creationId xmlns:a16="http://schemas.microsoft.com/office/drawing/2014/main" id="{DDFEEB62-F779-B894-E479-C2DA01324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3385272"/>
            <a:ext cx="592455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3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3496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文獻探討</a:t>
            </a:r>
          </a:p>
        </p:txBody>
      </p:sp>
      <p:sp>
        <p:nvSpPr>
          <p:cNvPr id="2" name="Freeform 10">
            <a:extLst>
              <a:ext uri="{FF2B5EF4-FFF2-40B4-BE49-F238E27FC236}">
                <a16:creationId xmlns:a16="http://schemas.microsoft.com/office/drawing/2014/main" id="{8AE95276-667E-2AB0-749D-AC5530816D12}"/>
              </a:ext>
            </a:extLst>
          </p:cNvPr>
          <p:cNvSpPr>
            <a:spLocks noEditPoints="1"/>
          </p:cNvSpPr>
          <p:nvPr/>
        </p:nvSpPr>
        <p:spPr bwMode="auto">
          <a:xfrm>
            <a:off x="441871" y="249027"/>
            <a:ext cx="315542" cy="31636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 name="矩形 2">
            <a:extLst>
              <a:ext uri="{FF2B5EF4-FFF2-40B4-BE49-F238E27FC236}">
                <a16:creationId xmlns:a16="http://schemas.microsoft.com/office/drawing/2014/main" id="{96AED339-F72F-F3DC-948B-0A0D5139D362}"/>
              </a:ext>
            </a:extLst>
          </p:cNvPr>
          <p:cNvSpPr/>
          <p:nvPr/>
        </p:nvSpPr>
        <p:spPr>
          <a:xfrm>
            <a:off x="1643851" y="327388"/>
            <a:ext cx="1224991" cy="307577"/>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TW" b="1"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RetinaNet</a:t>
            </a:r>
            <a:endParaRPr lang="zh-TW" altLang="en-US"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dirty="0">
              <a:solidFill>
                <a:schemeClr val="tx1"/>
              </a:solidFill>
            </a:endParaRPr>
          </a:p>
        </p:txBody>
      </p:sp>
      <p:sp>
        <p:nvSpPr>
          <p:cNvPr id="5" name="文字方塊 4">
            <a:extLst>
              <a:ext uri="{FF2B5EF4-FFF2-40B4-BE49-F238E27FC236}">
                <a16:creationId xmlns:a16="http://schemas.microsoft.com/office/drawing/2014/main" id="{543EC341-4605-41F2-D684-181258C4965C}"/>
              </a:ext>
            </a:extLst>
          </p:cNvPr>
          <p:cNvSpPr txBox="1"/>
          <p:nvPr/>
        </p:nvSpPr>
        <p:spPr>
          <a:xfrm>
            <a:off x="1643851" y="838410"/>
            <a:ext cx="7181628" cy="1993494"/>
          </a:xfrm>
          <a:prstGeom prst="rect">
            <a:avLst/>
          </a:prstGeom>
          <a:noFill/>
        </p:spPr>
        <p:txBody>
          <a:bodyPr wrap="square" rtlCol="0">
            <a:spAutoFit/>
          </a:bodyPr>
          <a:lstStyle/>
          <a:p>
            <a:pPr marL="285750" indent="-285750" defTabSz="324000">
              <a:lnSpc>
                <a:spcPct val="150000"/>
              </a:lnSpc>
              <a:buFont typeface="Arial" panose="020B0604020202020204" pitchFamily="34" charset="0"/>
              <a:buChar char="•"/>
            </a:pPr>
            <a:r>
              <a:rPr lang="zh-TW" altLang="en-US" b="1" dirty="0">
                <a:solidFill>
                  <a:schemeClr val="tx1">
                    <a:lumMod val="75000"/>
                    <a:lumOff val="25000"/>
                  </a:schemeClr>
                </a:solidFill>
                <a:latin typeface="標楷體" panose="03000509000000000000" pitchFamily="65" charset="-120"/>
                <a:ea typeface="標楷體" panose="03000509000000000000" pitchFamily="65" charset="-120"/>
              </a:rPr>
              <a:t>類別子網路</a:t>
            </a: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a:t>
            </a: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Class Subnet</a:t>
            </a: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a:t>
            </a:r>
          </a:p>
          <a:p>
            <a:pPr defTabSz="324000">
              <a:lnSpc>
                <a:spcPct val="150000"/>
              </a:lnSpc>
            </a:pP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輸入特徵圖有</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256</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通道，預測每個空間位置上每個</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anchor</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的</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K</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個類別機率，使用</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4</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層</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		3*3</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卷積網路提取特徵</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	</a:t>
            </a:r>
          </a:p>
          <a:p>
            <a:pPr marL="285750" indent="-285750" defTabSz="324000">
              <a:lnSpc>
                <a:spcPct val="150000"/>
              </a:lnSpc>
              <a:buFont typeface="Arial" panose="020B0604020202020204" pitchFamily="34" charset="0"/>
              <a:buChar char="•"/>
            </a:pPr>
            <a:r>
              <a:rPr lang="zh-TW" altLang="en-US"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框子網路</a:t>
            </a:r>
            <a:r>
              <a:rPr lang="en-US" altLang="zh-TW"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(Box Subnet)</a:t>
            </a:r>
          </a:p>
          <a:p>
            <a:pPr lvl="1" defTabSz="324000">
              <a:lnSpc>
                <a:spcPct val="150000"/>
              </a:lnSpc>
            </a:pP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用於預測物體框位置修正，每位置輸出</a:t>
            </a:r>
            <a:r>
              <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4A</a:t>
            </a:r>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個線性值，對應錨的數量。</a:t>
            </a:r>
            <a:endPar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lvl="2">
              <a:lnSpc>
                <a:spcPct val="150000"/>
              </a:lnSpc>
            </a:pPr>
            <a:endParaRPr lang="en-US" altLang="zh-TW" dirty="0">
              <a:solidFill>
                <a:schemeClr val="tx1">
                  <a:lumMod val="75000"/>
                  <a:lumOff val="25000"/>
                </a:schemeClr>
              </a:solidFill>
              <a:latin typeface="標楷體" panose="03000509000000000000" pitchFamily="65" charset="-120"/>
              <a:ea typeface="標楷體" panose="03000509000000000000" pitchFamily="65" charset="-120"/>
            </a:endParaRPr>
          </a:p>
        </p:txBody>
      </p:sp>
      <p:pic>
        <p:nvPicPr>
          <p:cNvPr id="1026" name="Picture 2" descr="物件偵測- RetinaNet 介紹. RetinaNet是由Facebook AI Research… | by 22 12 | Medium">
            <a:extLst>
              <a:ext uri="{FF2B5EF4-FFF2-40B4-BE49-F238E27FC236}">
                <a16:creationId xmlns:a16="http://schemas.microsoft.com/office/drawing/2014/main" id="{DDFEEB62-F779-B894-E479-C2DA01324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3385272"/>
            <a:ext cx="592455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88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008B968-2A76-1342-46BE-BCC4858A7009}"/>
              </a:ext>
            </a:extLst>
          </p:cNvPr>
          <p:cNvSpPr txBox="1"/>
          <p:nvPr/>
        </p:nvSpPr>
        <p:spPr>
          <a:xfrm>
            <a:off x="318521" y="634965"/>
            <a:ext cx="553998" cy="2059147"/>
          </a:xfrm>
          <a:prstGeom prst="rect">
            <a:avLst/>
          </a:prstGeom>
          <a:noFill/>
        </p:spPr>
        <p:txBody>
          <a:bodyPr vert="eaVert"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文獻探討</a:t>
            </a:r>
          </a:p>
        </p:txBody>
      </p:sp>
      <p:sp>
        <p:nvSpPr>
          <p:cNvPr id="8" name="矩形 7">
            <a:extLst>
              <a:ext uri="{FF2B5EF4-FFF2-40B4-BE49-F238E27FC236}">
                <a16:creationId xmlns:a16="http://schemas.microsoft.com/office/drawing/2014/main" id="{C57C120A-BD3F-D485-54FD-8CC7FD0716AE}"/>
              </a:ext>
            </a:extLst>
          </p:cNvPr>
          <p:cNvSpPr/>
          <p:nvPr/>
        </p:nvSpPr>
        <p:spPr>
          <a:xfrm>
            <a:off x="1643851" y="320408"/>
            <a:ext cx="1329694" cy="3075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TW"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Faster-RCNN</a:t>
            </a:r>
            <a:endParaRPr lang="zh-TW" altLang="en-US"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zh-TW" altLang="en-US" b="1" dirty="0">
              <a:solidFill>
                <a:schemeClr val="tx1"/>
              </a:solidFill>
            </a:endParaRPr>
          </a:p>
        </p:txBody>
      </p:sp>
      <p:sp>
        <p:nvSpPr>
          <p:cNvPr id="9" name="文字方塊 8">
            <a:extLst>
              <a:ext uri="{FF2B5EF4-FFF2-40B4-BE49-F238E27FC236}">
                <a16:creationId xmlns:a16="http://schemas.microsoft.com/office/drawing/2014/main" id="{59557C08-7B50-994D-3D2F-D923DCAB03A4}"/>
              </a:ext>
            </a:extLst>
          </p:cNvPr>
          <p:cNvSpPr txBox="1"/>
          <p:nvPr/>
        </p:nvSpPr>
        <p:spPr>
          <a:xfrm>
            <a:off x="1643851" y="1413420"/>
            <a:ext cx="4010074" cy="2316660"/>
          </a:xfrm>
          <a:prstGeom prst="rect">
            <a:avLst/>
          </a:prstGeom>
          <a:noFill/>
        </p:spPr>
        <p:txBody>
          <a:bodyPr wrap="square" rtlCol="0">
            <a:spAutoFit/>
          </a:bodyPr>
          <a:lstStyle/>
          <a:p>
            <a:pPr>
              <a:lnSpc>
                <a:spcPct val="150000"/>
              </a:lnSpc>
            </a:pPr>
            <a:r>
              <a:rPr lang="zh-TW" altLang="zh-TW" dirty="0">
                <a:effectLst/>
                <a:ea typeface="Times New Roman" panose="02020603050405020304" pitchFamily="18" charset="0"/>
              </a:rPr>
              <a:t>Faster-RCNN</a:t>
            </a:r>
            <a:r>
              <a:rPr lang="zh-TW" altLang="zh-TW" dirty="0">
                <a:solidFill>
                  <a:srgbClr val="242424"/>
                </a:solidFill>
                <a:effectLst/>
                <a:ea typeface="標楷體" panose="03000509000000000000" pitchFamily="65" charset="-120"/>
                <a:cs typeface="Arial Unicode MS"/>
              </a:rPr>
              <a:t>相較於早期的</a:t>
            </a:r>
            <a:r>
              <a:rPr lang="zh-TW" altLang="zh-TW" dirty="0">
                <a:effectLst/>
                <a:ea typeface="Times New Roman" panose="02020603050405020304" pitchFamily="18" charset="0"/>
              </a:rPr>
              <a:t>RCNN</a:t>
            </a:r>
            <a:r>
              <a:rPr lang="zh-TW" altLang="zh-TW" dirty="0">
                <a:solidFill>
                  <a:srgbClr val="242424"/>
                </a:solidFill>
                <a:effectLst/>
                <a:ea typeface="標楷體" panose="03000509000000000000" pitchFamily="65" charset="-120"/>
                <a:cs typeface="Arial Unicode MS"/>
              </a:rPr>
              <a:t>，引進了</a:t>
            </a:r>
            <a:r>
              <a:rPr lang="zh-TW" altLang="zh-TW" b="1" dirty="0">
                <a:effectLst/>
                <a:ea typeface="Times New Roman" panose="02020603050405020304" pitchFamily="18" charset="0"/>
              </a:rPr>
              <a:t>RPN(Region Proposals Network)</a:t>
            </a:r>
            <a:r>
              <a:rPr lang="zh-TW" altLang="zh-TW" dirty="0">
                <a:solidFill>
                  <a:srgbClr val="242424"/>
                </a:solidFill>
                <a:effectLst/>
                <a:ea typeface="標楷體" panose="03000509000000000000" pitchFamily="65" charset="-120"/>
                <a:cs typeface="Arial Unicode MS"/>
              </a:rPr>
              <a:t>的技術</a:t>
            </a:r>
            <a:endParaRPr lang="en-US" altLang="zh-TW" dirty="0">
              <a:solidFill>
                <a:srgbClr val="242424"/>
              </a:solidFill>
              <a:effectLst/>
              <a:ea typeface="標楷體" panose="03000509000000000000" pitchFamily="65" charset="-120"/>
              <a:cs typeface="Arial Unicode MS"/>
            </a:endParaRPr>
          </a:p>
          <a:p>
            <a:pPr>
              <a:lnSpc>
                <a:spcPct val="150000"/>
              </a:lnSpc>
            </a:pPr>
            <a:r>
              <a:rPr lang="zh-TW" altLang="zh-TW" dirty="0">
                <a:solidFill>
                  <a:srgbClr val="242424"/>
                </a:solidFill>
                <a:effectLst/>
                <a:ea typeface="標楷體" panose="03000509000000000000" pitchFamily="65" charset="-120"/>
                <a:cs typeface="Arial Unicode MS"/>
              </a:rPr>
              <a:t>突破了過往因區域建議的生成</a:t>
            </a:r>
            <a:r>
              <a:rPr lang="zh-TW" altLang="zh-TW" dirty="0">
                <a:effectLst/>
                <a:ea typeface="Times New Roman" panose="02020603050405020304" pitchFamily="18" charset="0"/>
              </a:rPr>
              <a:t>(region proposal)</a:t>
            </a:r>
            <a:r>
              <a:rPr lang="zh-TW" altLang="zh-TW" dirty="0">
                <a:solidFill>
                  <a:srgbClr val="242424"/>
                </a:solidFill>
                <a:effectLst/>
                <a:ea typeface="標楷體" panose="03000509000000000000" pitchFamily="65" charset="-120"/>
                <a:cs typeface="Arial Unicode MS"/>
              </a:rPr>
              <a:t>和模型預測步驟分開的關係，將兩者整合進了網路架構中，讓檢測的速度比以往快上不少，且</a:t>
            </a:r>
            <a:r>
              <a:rPr lang="zh-TW" altLang="zh-TW" dirty="0">
                <a:solidFill>
                  <a:srgbClr val="242424"/>
                </a:solidFill>
                <a:effectLst/>
                <a:ea typeface="標楷體" panose="03000509000000000000" pitchFamily="65" charset="-120"/>
                <a:cs typeface="Georgia" panose="02040502050405020303" pitchFamily="18" charset="0"/>
              </a:rPr>
              <a:t>mAP</a:t>
            </a:r>
            <a:r>
              <a:rPr lang="zh-TW" altLang="zh-TW" dirty="0">
                <a:solidFill>
                  <a:srgbClr val="242424"/>
                </a:solidFill>
                <a:effectLst/>
                <a:ea typeface="標楷體" panose="03000509000000000000" pitchFamily="65" charset="-120"/>
                <a:cs typeface="Arial Unicode MS"/>
              </a:rPr>
              <a:t>值也沒有因此降低</a:t>
            </a:r>
            <a:endParaRPr lang="en-US" altLang="zh-TW" dirty="0">
              <a:solidFill>
                <a:srgbClr val="242424"/>
              </a:solidFill>
              <a:effectLst/>
              <a:ea typeface="標楷體" panose="03000509000000000000" pitchFamily="65" charset="-120"/>
              <a:cs typeface="Arial Unicode MS"/>
            </a:endParaRPr>
          </a:p>
          <a:p>
            <a:pPr>
              <a:lnSpc>
                <a:spcPct val="150000"/>
              </a:lnSpc>
            </a:pPr>
            <a:endParaRPr lang="zh-TW" altLang="en-US" dirty="0">
              <a:latin typeface="標楷體" panose="03000509000000000000" pitchFamily="65" charset="-120"/>
              <a:ea typeface="標楷體" panose="03000509000000000000" pitchFamily="65" charset="-120"/>
            </a:endParaRPr>
          </a:p>
        </p:txBody>
      </p:sp>
      <p:sp>
        <p:nvSpPr>
          <p:cNvPr id="2" name="Freeform 10">
            <a:extLst>
              <a:ext uri="{FF2B5EF4-FFF2-40B4-BE49-F238E27FC236}">
                <a16:creationId xmlns:a16="http://schemas.microsoft.com/office/drawing/2014/main" id="{8AE95276-667E-2AB0-749D-AC5530816D12}"/>
              </a:ext>
            </a:extLst>
          </p:cNvPr>
          <p:cNvSpPr>
            <a:spLocks noEditPoints="1"/>
          </p:cNvSpPr>
          <p:nvPr/>
        </p:nvSpPr>
        <p:spPr bwMode="auto">
          <a:xfrm>
            <a:off x="441871" y="249027"/>
            <a:ext cx="315542" cy="31636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 name="圖片 6">
            <a:extLst>
              <a:ext uri="{FF2B5EF4-FFF2-40B4-BE49-F238E27FC236}">
                <a16:creationId xmlns:a16="http://schemas.microsoft.com/office/drawing/2014/main" id="{2CB31FD2-926A-A414-8921-A2DF1717139C}"/>
              </a:ext>
            </a:extLst>
          </p:cNvPr>
          <p:cNvPicPr>
            <a:picLocks noChangeAspect="1"/>
          </p:cNvPicPr>
          <p:nvPr/>
        </p:nvPicPr>
        <p:blipFill>
          <a:blip r:embed="rId4"/>
          <a:stretch>
            <a:fillRect/>
          </a:stretch>
        </p:blipFill>
        <p:spPr>
          <a:xfrm>
            <a:off x="5720714" y="711539"/>
            <a:ext cx="3104765" cy="3720422"/>
          </a:xfrm>
          <a:prstGeom prst="rect">
            <a:avLst/>
          </a:prstGeom>
        </p:spPr>
      </p:pic>
    </p:spTree>
    <p:extLst>
      <p:ext uri="{BB962C8B-B14F-4D97-AF65-F5344CB8AC3E}">
        <p14:creationId xmlns:p14="http://schemas.microsoft.com/office/powerpoint/2010/main" val="2873355271"/>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673</TotalTime>
  <Words>2773</Words>
  <Application>Microsoft Office PowerPoint</Application>
  <PresentationFormat>如螢幕大小 (16:9)</PresentationFormat>
  <Paragraphs>216</Paragraphs>
  <Slides>25</Slides>
  <Notes>20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25</vt:i4>
      </vt:variant>
    </vt:vector>
  </HeadingPairs>
  <TitlesOfParts>
    <vt:vector size="34" baseType="lpstr">
      <vt:lpstr>Arial</vt:lpstr>
      <vt:lpstr>Söhne</vt:lpstr>
      <vt:lpstr>Times New Roman</vt:lpstr>
      <vt:lpstr>Fira Sans Extra Condensed Medium</vt:lpstr>
      <vt:lpstr>微軟正黑體</vt:lpstr>
      <vt:lpstr>source-serif-pro</vt:lpstr>
      <vt:lpstr>標楷體</vt:lpstr>
      <vt:lpstr>Montserrat</vt:lpstr>
      <vt:lpstr>Management Consulting Toolkit by Slidesgo</vt:lpstr>
      <vt:lpstr>運用深度學習建置夜間路面坑洞辨識模型之探討與實作</vt:lpstr>
      <vt:lpstr>報告大綱</vt:lpstr>
      <vt:lpstr>緒論</vt:lpstr>
      <vt:lpstr>PowerPoint 簡報</vt:lpstr>
      <vt:lpstr>文獻探討</vt:lpstr>
      <vt:lpstr>PowerPoint 簡報</vt:lpstr>
      <vt:lpstr>PowerPoint 簡報</vt:lpstr>
      <vt:lpstr>PowerPoint 簡報</vt:lpstr>
      <vt:lpstr>PowerPoint 簡報</vt:lpstr>
      <vt:lpstr>PowerPoint 簡報</vt:lpstr>
      <vt:lpstr>PowerPoint 簡報</vt:lpstr>
      <vt:lpstr>研究方法</vt:lpstr>
      <vt:lpstr>PowerPoint 簡報</vt:lpstr>
      <vt:lpstr>PowerPoint 簡報</vt:lpstr>
      <vt:lpstr>PowerPoint 簡報</vt:lpstr>
      <vt:lpstr>實驗設計與績效評估</vt:lpstr>
      <vt:lpstr>PowerPoint 簡報</vt:lpstr>
      <vt:lpstr>PowerPoint 簡報</vt:lpstr>
      <vt:lpstr>PowerPoint 簡報</vt:lpstr>
      <vt:lpstr>PowerPoint 簡報</vt:lpstr>
      <vt:lpstr>PowerPoint 簡報</vt:lpstr>
      <vt:lpstr>PowerPoint 簡報</vt:lpstr>
      <vt:lpstr>結論與未來展望</vt:lpstr>
      <vt:lpstr>PowerPoint 簡報</vt:lpstr>
      <vt:lpstr>謝謝聆聽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運用深度學習建置夜間路面坑洞辨識模型之探討與實作</dc:title>
  <dc:creator>ENO</dc:creator>
  <cp:lastModifiedBy>以諾 林</cp:lastModifiedBy>
  <cp:revision>41</cp:revision>
  <dcterms:modified xsi:type="dcterms:W3CDTF">2023-09-26T13:30:12Z</dcterms:modified>
</cp:coreProperties>
</file>